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8" r:id="rId2"/>
    <p:sldId id="260" r:id="rId3"/>
    <p:sldId id="259" r:id="rId4"/>
    <p:sldId id="263" r:id="rId5"/>
    <p:sldId id="268" r:id="rId6"/>
    <p:sldId id="267" r:id="rId7"/>
    <p:sldId id="266" r:id="rId8"/>
    <p:sldId id="272" r:id="rId9"/>
    <p:sldId id="273" r:id="rId10"/>
    <p:sldId id="265" r:id="rId11"/>
    <p:sldId id="264" r:id="rId12"/>
    <p:sldId id="262" r:id="rId13"/>
    <p:sldId id="261" r:id="rId14"/>
    <p:sldId id="274" r:id="rId15"/>
    <p:sldId id="269" r:id="rId16"/>
    <p:sldId id="270" r:id="rId17"/>
    <p:sldId id="271" r:id="rId18"/>
    <p:sldId id="275" r:id="rId19"/>
    <p:sldId id="283" r:id="rId20"/>
    <p:sldId id="282" r:id="rId21"/>
    <p:sldId id="281" r:id="rId22"/>
    <p:sldId id="293" r:id="rId23"/>
    <p:sldId id="287" r:id="rId24"/>
    <p:sldId id="286" r:id="rId25"/>
    <p:sldId id="292" r:id="rId26"/>
    <p:sldId id="290" r:id="rId27"/>
    <p:sldId id="289" r:id="rId28"/>
    <p:sldId id="288" r:id="rId29"/>
    <p:sldId id="285" r:id="rId30"/>
    <p:sldId id="284" r:id="rId31"/>
    <p:sldId id="279" r:id="rId32"/>
    <p:sldId id="277" r:id="rId33"/>
    <p:sldId id="296" r:id="rId34"/>
    <p:sldId id="295" r:id="rId35"/>
    <p:sldId id="294" r:id="rId36"/>
    <p:sldId id="278" r:id="rId37"/>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3" d="100"/>
          <a:sy n="73" d="100"/>
        </p:scale>
        <p:origin x="-129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A71671-9929-4DD6-BB7A-E515558D7A77}"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tr-TR"/>
        </a:p>
      </dgm:t>
    </dgm:pt>
    <dgm:pt modelId="{C7C42CC6-60B3-4E20-8126-40DAF9B45AA1}">
      <dgm:prSet phldrT="[Metin]" custT="1"/>
      <dgm:spPr/>
      <dgm:t>
        <a:bodyPr/>
        <a:lstStyle/>
        <a:p>
          <a:r>
            <a:rPr lang="tr-TR" sz="1400" b="1" dirty="0" smtClean="0"/>
            <a:t>Yanılgı:</a:t>
          </a:r>
          <a:r>
            <a:rPr lang="tr-TR" sz="1400" dirty="0" smtClean="0"/>
            <a:t> İç kontrol bir kere kurulan ve uygulanan bir sistemdir.</a:t>
          </a:r>
          <a:endParaRPr lang="tr-TR" sz="1400" dirty="0"/>
        </a:p>
      </dgm:t>
    </dgm:pt>
    <dgm:pt modelId="{A1D226F7-9029-4CF3-AEFF-1978CC267EAF}" type="parTrans" cxnId="{55A0DD37-75D2-420E-9E59-40F0B60D45AF}">
      <dgm:prSet/>
      <dgm:spPr/>
      <dgm:t>
        <a:bodyPr/>
        <a:lstStyle/>
        <a:p>
          <a:endParaRPr lang="tr-TR"/>
        </a:p>
      </dgm:t>
    </dgm:pt>
    <dgm:pt modelId="{BC2AC599-58BB-47DA-8B64-2D27E4DDCBA5}" type="sibTrans" cxnId="{55A0DD37-75D2-420E-9E59-40F0B60D45AF}">
      <dgm:prSet/>
      <dgm:spPr/>
      <dgm:t>
        <a:bodyPr/>
        <a:lstStyle/>
        <a:p>
          <a:endParaRPr lang="tr-TR"/>
        </a:p>
      </dgm:t>
    </dgm:pt>
    <dgm:pt modelId="{71D29347-D6CC-469F-8211-F66F5CEB3A0C}">
      <dgm:prSet phldrT="[Metin]" custT="1"/>
      <dgm:spPr/>
      <dgm:t>
        <a:bodyPr/>
        <a:lstStyle/>
        <a:p>
          <a:r>
            <a:rPr lang="tr-TR" sz="1400" b="1" dirty="0" smtClean="0">
              <a:solidFill>
                <a:schemeClr val="tx1">
                  <a:lumMod val="75000"/>
                  <a:lumOff val="25000"/>
                </a:schemeClr>
              </a:solidFill>
            </a:rPr>
            <a:t>Doğrusu;</a:t>
          </a:r>
          <a:r>
            <a:rPr lang="tr-TR" sz="1400" dirty="0" smtClean="0">
              <a:solidFill>
                <a:schemeClr val="tx1">
                  <a:lumMod val="75000"/>
                  <a:lumOff val="25000"/>
                </a:schemeClr>
              </a:solidFill>
            </a:rPr>
            <a:t> İç kontrol dinamik bir süreçtir. Sürekli gözden geçirilmesi ve gerektiğinde geliştirilmesi gerekir.</a:t>
          </a:r>
          <a:endParaRPr lang="tr-TR" sz="1400" dirty="0">
            <a:solidFill>
              <a:schemeClr val="tx1">
                <a:lumMod val="75000"/>
                <a:lumOff val="25000"/>
              </a:schemeClr>
            </a:solidFill>
          </a:endParaRPr>
        </a:p>
      </dgm:t>
    </dgm:pt>
    <dgm:pt modelId="{84ED4681-72C2-45AF-BF11-598A48F8DB55}" type="parTrans" cxnId="{814F3DB8-AB3E-4397-A02F-ACE10853B826}">
      <dgm:prSet/>
      <dgm:spPr/>
      <dgm:t>
        <a:bodyPr/>
        <a:lstStyle/>
        <a:p>
          <a:endParaRPr lang="tr-TR"/>
        </a:p>
      </dgm:t>
    </dgm:pt>
    <dgm:pt modelId="{C6A2EF46-95F1-44E1-97CA-201FFB9CBF2A}" type="sibTrans" cxnId="{814F3DB8-AB3E-4397-A02F-ACE10853B826}">
      <dgm:prSet/>
      <dgm:spPr/>
      <dgm:t>
        <a:bodyPr/>
        <a:lstStyle/>
        <a:p>
          <a:endParaRPr lang="tr-TR"/>
        </a:p>
      </dgm:t>
    </dgm:pt>
    <dgm:pt modelId="{23D07149-ADA1-4910-8A2F-E27F5EAFCDDD}">
      <dgm:prSet phldrT="[Metin]" custT="1"/>
      <dgm:spPr/>
      <dgm:t>
        <a:bodyPr/>
        <a:lstStyle/>
        <a:p>
          <a:r>
            <a:rPr lang="tr-TR" sz="1400" b="1" dirty="0" smtClean="0"/>
            <a:t>Yanılgı:</a:t>
          </a:r>
          <a:r>
            <a:rPr lang="tr-TR" sz="1400" dirty="0" smtClean="0"/>
            <a:t> İç kontrol kurumun ana faaliyetlerinin yerine getirilmesinde zaman kaybına neden olur. İç kontrol bürokrasi yaratır ve çalışanları oyalar.</a:t>
          </a:r>
          <a:endParaRPr lang="tr-TR" sz="1400" dirty="0"/>
        </a:p>
      </dgm:t>
    </dgm:pt>
    <dgm:pt modelId="{EF450D55-7658-4730-AA2D-E57E3DA6B399}" type="parTrans" cxnId="{50AAC1D2-1441-4274-8C00-ECFD0EB6D80E}">
      <dgm:prSet/>
      <dgm:spPr/>
      <dgm:t>
        <a:bodyPr/>
        <a:lstStyle/>
        <a:p>
          <a:endParaRPr lang="tr-TR"/>
        </a:p>
      </dgm:t>
    </dgm:pt>
    <dgm:pt modelId="{E810FE0D-94B2-44B2-AE3C-D139C08C1BC5}" type="sibTrans" cxnId="{50AAC1D2-1441-4274-8C00-ECFD0EB6D80E}">
      <dgm:prSet/>
      <dgm:spPr/>
      <dgm:t>
        <a:bodyPr/>
        <a:lstStyle/>
        <a:p>
          <a:endParaRPr lang="tr-TR"/>
        </a:p>
      </dgm:t>
    </dgm:pt>
    <dgm:pt modelId="{57CDC46D-2785-48BB-8698-B01170A1E521}">
      <dgm:prSet phldrT="[Metin]" custT="1"/>
      <dgm:spPr/>
      <dgm:t>
        <a:bodyPr/>
        <a:lstStyle/>
        <a:p>
          <a:r>
            <a:rPr lang="tr-TR" sz="1400" b="1" dirty="0" smtClean="0">
              <a:solidFill>
                <a:schemeClr val="tx1">
                  <a:lumMod val="75000"/>
                  <a:lumOff val="25000"/>
                </a:schemeClr>
              </a:solidFill>
            </a:rPr>
            <a:t>Doğrusu;</a:t>
          </a:r>
          <a:r>
            <a:rPr lang="tr-TR" sz="1400" dirty="0" smtClean="0">
              <a:solidFill>
                <a:schemeClr val="tx1">
                  <a:lumMod val="75000"/>
                  <a:lumOff val="25000"/>
                </a:schemeClr>
              </a:solidFill>
            </a:rPr>
            <a:t> İç kontrol iş süreçlerinin “içine” yerleştirildiğinde ana faaliyetlerin daha etkin gerçekleştirilmesine yardımcı olur. İç kontrol süreçlere ilave yapılan işler olarak düşünülmemeli ve süreçlerin bir parçası olarak tasarlanmalıdır.</a:t>
          </a:r>
          <a:endParaRPr lang="tr-TR" sz="1400" dirty="0">
            <a:solidFill>
              <a:schemeClr val="tx1">
                <a:lumMod val="75000"/>
                <a:lumOff val="25000"/>
              </a:schemeClr>
            </a:solidFill>
          </a:endParaRPr>
        </a:p>
      </dgm:t>
    </dgm:pt>
    <dgm:pt modelId="{8D6ED73A-803C-4E7A-B850-24055E5D922D}" type="parTrans" cxnId="{058D064A-E98A-4831-B695-57F4A512CD47}">
      <dgm:prSet/>
      <dgm:spPr/>
      <dgm:t>
        <a:bodyPr/>
        <a:lstStyle/>
        <a:p>
          <a:endParaRPr lang="tr-TR"/>
        </a:p>
      </dgm:t>
    </dgm:pt>
    <dgm:pt modelId="{B2AE1396-7015-47AE-B56E-8CAD9DEE1571}" type="sibTrans" cxnId="{058D064A-E98A-4831-B695-57F4A512CD47}">
      <dgm:prSet/>
      <dgm:spPr/>
      <dgm:t>
        <a:bodyPr/>
        <a:lstStyle/>
        <a:p>
          <a:endParaRPr lang="tr-TR"/>
        </a:p>
      </dgm:t>
    </dgm:pt>
    <dgm:pt modelId="{99527151-1C6F-4C01-A348-31C754882B8E}">
      <dgm:prSet phldrT="[Metin]" custT="1"/>
      <dgm:spPr/>
      <dgm:t>
        <a:bodyPr/>
        <a:lstStyle/>
        <a:p>
          <a:r>
            <a:rPr lang="tr-TR" sz="1400" b="1" dirty="0" smtClean="0"/>
            <a:t>Yanılgı:</a:t>
          </a:r>
          <a:r>
            <a:rPr lang="tr-TR" sz="1400" dirty="0" smtClean="0"/>
            <a:t> İç kontrol ön mali kontrolden oluşur ve evrakların kontrolünden ibarettir.</a:t>
          </a:r>
          <a:endParaRPr lang="tr-TR" sz="1400" dirty="0"/>
        </a:p>
      </dgm:t>
    </dgm:pt>
    <dgm:pt modelId="{18115C98-D92E-46F8-9F98-50029F17AEE5}" type="parTrans" cxnId="{B120B87D-1CAA-47FD-8939-6334540BDE04}">
      <dgm:prSet/>
      <dgm:spPr/>
      <dgm:t>
        <a:bodyPr/>
        <a:lstStyle/>
        <a:p>
          <a:endParaRPr lang="tr-TR"/>
        </a:p>
      </dgm:t>
    </dgm:pt>
    <dgm:pt modelId="{0DA825D6-B240-40DB-8CA1-D967CD0B93D8}" type="sibTrans" cxnId="{B120B87D-1CAA-47FD-8939-6334540BDE04}">
      <dgm:prSet/>
      <dgm:spPr/>
      <dgm:t>
        <a:bodyPr/>
        <a:lstStyle/>
        <a:p>
          <a:endParaRPr lang="tr-TR"/>
        </a:p>
      </dgm:t>
    </dgm:pt>
    <dgm:pt modelId="{2D5E18D1-8D2C-410D-B4FC-867A60BD3E99}">
      <dgm:prSet phldrT="[Metin]" custT="1"/>
      <dgm:spPr/>
      <dgm:t>
        <a:bodyPr/>
        <a:lstStyle/>
        <a:p>
          <a:r>
            <a:rPr lang="tr-TR" sz="1400" b="1" dirty="0" smtClean="0">
              <a:solidFill>
                <a:schemeClr val="tx1">
                  <a:lumMod val="75000"/>
                  <a:lumOff val="25000"/>
                </a:schemeClr>
              </a:solidFill>
            </a:rPr>
            <a:t>Doğrusu;</a:t>
          </a:r>
          <a:r>
            <a:rPr lang="tr-TR" sz="1400" dirty="0" smtClean="0">
              <a:solidFill>
                <a:schemeClr val="tx1">
                  <a:lumMod val="75000"/>
                  <a:lumOff val="25000"/>
                </a:schemeClr>
              </a:solidFill>
            </a:rPr>
            <a:t> İç kontrol ön mali kontrolden ibaret değildir. Ön mali kontrol sadece mali karar ve işlemler üzerinde gerçekleştirilir. İç kontrol ise bir idarenin yürüttüğü faaliyet ve süreçleri de içerecek şekilde, idarenin bütününü kapsayan bir sistemdir. </a:t>
          </a:r>
          <a:endParaRPr lang="tr-TR" sz="1400" dirty="0">
            <a:solidFill>
              <a:schemeClr val="tx1">
                <a:lumMod val="75000"/>
                <a:lumOff val="25000"/>
              </a:schemeClr>
            </a:solidFill>
          </a:endParaRPr>
        </a:p>
      </dgm:t>
    </dgm:pt>
    <dgm:pt modelId="{5D32BDBE-8180-4D3A-A577-617C054D8000}" type="parTrans" cxnId="{9C2E6ADE-D6E0-4DE0-85A5-A938908D7362}">
      <dgm:prSet/>
      <dgm:spPr/>
      <dgm:t>
        <a:bodyPr/>
        <a:lstStyle/>
        <a:p>
          <a:endParaRPr lang="tr-TR"/>
        </a:p>
      </dgm:t>
    </dgm:pt>
    <dgm:pt modelId="{90443612-6819-4809-BE26-0DF04AD6B57A}" type="sibTrans" cxnId="{9C2E6ADE-D6E0-4DE0-85A5-A938908D7362}">
      <dgm:prSet/>
      <dgm:spPr/>
      <dgm:t>
        <a:bodyPr/>
        <a:lstStyle/>
        <a:p>
          <a:endParaRPr lang="tr-TR"/>
        </a:p>
      </dgm:t>
    </dgm:pt>
    <dgm:pt modelId="{A39B466E-F916-4135-BBC8-F71A9FB44156}">
      <dgm:prSet phldrT="[Metin]" custT="1"/>
      <dgm:spPr/>
      <dgm:t>
        <a:bodyPr/>
        <a:lstStyle/>
        <a:p>
          <a:r>
            <a:rPr lang="tr-TR" sz="1400" b="1" dirty="0" smtClean="0"/>
            <a:t>Yanılgı:</a:t>
          </a:r>
          <a:r>
            <a:rPr lang="tr-TR" sz="1400" dirty="0" smtClean="0"/>
            <a:t> Küçülme ve yetkilendirme nedeniyle kontrollerin bir kısmından vazgeçmeliyiz.</a:t>
          </a:r>
          <a:endParaRPr lang="tr-TR" sz="1400" dirty="0"/>
        </a:p>
      </dgm:t>
    </dgm:pt>
    <dgm:pt modelId="{3B4C03F0-1D50-43D7-B04C-70D91904CC2D}" type="parTrans" cxnId="{C1296078-4114-49CD-91F9-ED1E90ABB5B6}">
      <dgm:prSet/>
      <dgm:spPr/>
      <dgm:t>
        <a:bodyPr/>
        <a:lstStyle/>
        <a:p>
          <a:endParaRPr lang="tr-TR"/>
        </a:p>
      </dgm:t>
    </dgm:pt>
    <dgm:pt modelId="{01125F9D-513C-4236-948A-B75547E77C58}" type="sibTrans" cxnId="{C1296078-4114-49CD-91F9-ED1E90ABB5B6}">
      <dgm:prSet/>
      <dgm:spPr/>
      <dgm:t>
        <a:bodyPr/>
        <a:lstStyle/>
        <a:p>
          <a:endParaRPr lang="tr-TR"/>
        </a:p>
      </dgm:t>
    </dgm:pt>
    <dgm:pt modelId="{75F150A4-BDA0-4D6C-8F99-DEEE63C28A08}">
      <dgm:prSet phldrT="[Metin]" custT="1"/>
      <dgm:spPr/>
      <dgm:t>
        <a:bodyPr/>
        <a:lstStyle/>
        <a:p>
          <a:r>
            <a:rPr lang="tr-TR" sz="1400" b="1" dirty="0" smtClean="0"/>
            <a:t>Yanılgı:</a:t>
          </a:r>
          <a:r>
            <a:rPr lang="tr-TR" sz="1400" dirty="0" smtClean="0"/>
            <a:t> İç kontrolün geliştirilmesi ve izlenmesinden iç ve dış denetim sorumludur.</a:t>
          </a:r>
          <a:endParaRPr lang="tr-TR" sz="1400" dirty="0"/>
        </a:p>
      </dgm:t>
    </dgm:pt>
    <dgm:pt modelId="{48FF7761-235F-4196-A3AC-9EB3638B9ABD}" type="parTrans" cxnId="{70FDE794-2457-48B9-BA46-A1816C6FE28B}">
      <dgm:prSet/>
      <dgm:spPr/>
      <dgm:t>
        <a:bodyPr/>
        <a:lstStyle/>
        <a:p>
          <a:endParaRPr lang="tr-TR"/>
        </a:p>
      </dgm:t>
    </dgm:pt>
    <dgm:pt modelId="{356B7422-9016-4D0C-92C8-DCC7BCAFEC70}" type="sibTrans" cxnId="{70FDE794-2457-48B9-BA46-A1816C6FE28B}">
      <dgm:prSet/>
      <dgm:spPr/>
      <dgm:t>
        <a:bodyPr/>
        <a:lstStyle/>
        <a:p>
          <a:endParaRPr lang="tr-TR"/>
        </a:p>
      </dgm:t>
    </dgm:pt>
    <dgm:pt modelId="{B32F23B3-8D41-47A5-B68D-39570B14334E}">
      <dgm:prSet phldrT="[Metin]" custT="1"/>
      <dgm:spPr/>
      <dgm:t>
        <a:bodyPr/>
        <a:lstStyle/>
        <a:p>
          <a:r>
            <a:rPr lang="tr-TR" sz="1400" b="1" dirty="0" smtClean="0">
              <a:solidFill>
                <a:schemeClr val="tx1">
                  <a:lumMod val="75000"/>
                  <a:lumOff val="25000"/>
                </a:schemeClr>
              </a:solidFill>
            </a:rPr>
            <a:t>Doğrusu;</a:t>
          </a:r>
          <a:r>
            <a:rPr lang="tr-TR" sz="1400" dirty="0" smtClean="0">
              <a:solidFill>
                <a:schemeClr val="tx1">
                  <a:lumMod val="75000"/>
                  <a:lumOff val="25000"/>
                </a:schemeClr>
              </a:solidFill>
            </a:rPr>
            <a:t> İç kontrol yönetim ve çalışanlar tarafından sahiplenilmesi ve geliştirilmesi gereken bir süreçtir.</a:t>
          </a:r>
          <a:endParaRPr lang="tr-TR" sz="1400" dirty="0">
            <a:solidFill>
              <a:schemeClr val="tx1">
                <a:lumMod val="75000"/>
                <a:lumOff val="25000"/>
              </a:schemeClr>
            </a:solidFill>
          </a:endParaRPr>
        </a:p>
      </dgm:t>
    </dgm:pt>
    <dgm:pt modelId="{1804ADFA-1934-4485-8D18-75A69E815E57}" type="parTrans" cxnId="{77019CAB-CA69-44EE-8DE4-59790DCA04A3}">
      <dgm:prSet/>
      <dgm:spPr/>
      <dgm:t>
        <a:bodyPr/>
        <a:lstStyle/>
        <a:p>
          <a:endParaRPr lang="tr-TR"/>
        </a:p>
      </dgm:t>
    </dgm:pt>
    <dgm:pt modelId="{EC1FE07D-23B0-4067-9025-D706A741D71A}" type="sibTrans" cxnId="{77019CAB-CA69-44EE-8DE4-59790DCA04A3}">
      <dgm:prSet/>
      <dgm:spPr/>
      <dgm:t>
        <a:bodyPr/>
        <a:lstStyle/>
        <a:p>
          <a:endParaRPr lang="tr-TR"/>
        </a:p>
      </dgm:t>
    </dgm:pt>
    <dgm:pt modelId="{42F97E96-CDDD-438F-89F3-B306D7C0255E}">
      <dgm:prSet phldrT="[Metin]" custT="1"/>
      <dgm:spPr/>
      <dgm:t>
        <a:bodyPr/>
        <a:lstStyle/>
        <a:p>
          <a:r>
            <a:rPr lang="tr-TR" sz="1400" b="1" dirty="0" smtClean="0">
              <a:solidFill>
                <a:schemeClr val="tx1">
                  <a:lumMod val="75000"/>
                  <a:lumOff val="25000"/>
                </a:schemeClr>
              </a:solidFill>
            </a:rPr>
            <a:t>Doğrusu; </a:t>
          </a:r>
          <a:r>
            <a:rPr lang="tr-TR" sz="1400" dirty="0" smtClean="0">
              <a:solidFill>
                <a:schemeClr val="tx1">
                  <a:lumMod val="75000"/>
                  <a:lumOff val="25000"/>
                </a:schemeClr>
              </a:solidFill>
            </a:rPr>
            <a:t>Küçülme ve yetkilendirme nedeniyle farklı kontrollere ihtiyaç duymalıyız.</a:t>
          </a:r>
          <a:endParaRPr lang="tr-TR" sz="1400" dirty="0">
            <a:solidFill>
              <a:schemeClr val="tx1">
                <a:lumMod val="75000"/>
                <a:lumOff val="25000"/>
              </a:schemeClr>
            </a:solidFill>
          </a:endParaRPr>
        </a:p>
      </dgm:t>
    </dgm:pt>
    <dgm:pt modelId="{881B36A8-1AB3-4BEB-B7F8-1A9A5E376C72}" type="sibTrans" cxnId="{D325BA32-3900-440D-AAF8-94125B3554B0}">
      <dgm:prSet/>
      <dgm:spPr/>
      <dgm:t>
        <a:bodyPr/>
        <a:lstStyle/>
        <a:p>
          <a:endParaRPr lang="tr-TR"/>
        </a:p>
      </dgm:t>
    </dgm:pt>
    <dgm:pt modelId="{2C98EA3F-0BF7-48B1-A1F9-C1B598C34451}" type="parTrans" cxnId="{D325BA32-3900-440D-AAF8-94125B3554B0}">
      <dgm:prSet/>
      <dgm:spPr/>
      <dgm:t>
        <a:bodyPr/>
        <a:lstStyle/>
        <a:p>
          <a:endParaRPr lang="tr-TR"/>
        </a:p>
      </dgm:t>
    </dgm:pt>
    <dgm:pt modelId="{08462315-1344-4DBD-9BFD-7A41112C43B7}" type="pres">
      <dgm:prSet presAssocID="{04A71671-9929-4DD6-BB7A-E515558D7A77}" presName="linear" presStyleCnt="0">
        <dgm:presLayoutVars>
          <dgm:animLvl val="lvl"/>
          <dgm:resizeHandles val="exact"/>
        </dgm:presLayoutVars>
      </dgm:prSet>
      <dgm:spPr/>
      <dgm:t>
        <a:bodyPr/>
        <a:lstStyle/>
        <a:p>
          <a:endParaRPr lang="tr-TR"/>
        </a:p>
      </dgm:t>
    </dgm:pt>
    <dgm:pt modelId="{A0ACC8AF-2983-4DB0-89A3-7DD8BE613A83}" type="pres">
      <dgm:prSet presAssocID="{C7C42CC6-60B3-4E20-8126-40DAF9B45AA1}" presName="parentText" presStyleLbl="node1" presStyleIdx="0" presStyleCnt="5" custScaleY="87102">
        <dgm:presLayoutVars>
          <dgm:chMax val="0"/>
          <dgm:bulletEnabled val="1"/>
        </dgm:presLayoutVars>
      </dgm:prSet>
      <dgm:spPr/>
      <dgm:t>
        <a:bodyPr/>
        <a:lstStyle/>
        <a:p>
          <a:endParaRPr lang="tr-TR"/>
        </a:p>
      </dgm:t>
    </dgm:pt>
    <dgm:pt modelId="{991231CC-E0DF-49A3-82E9-965CAF28CFC4}" type="pres">
      <dgm:prSet presAssocID="{C7C42CC6-60B3-4E20-8126-40DAF9B45AA1}" presName="childText" presStyleLbl="revTx" presStyleIdx="0" presStyleCnt="5">
        <dgm:presLayoutVars>
          <dgm:bulletEnabled val="1"/>
        </dgm:presLayoutVars>
      </dgm:prSet>
      <dgm:spPr/>
      <dgm:t>
        <a:bodyPr/>
        <a:lstStyle/>
        <a:p>
          <a:endParaRPr lang="tr-TR"/>
        </a:p>
      </dgm:t>
    </dgm:pt>
    <dgm:pt modelId="{DED0460A-B5D0-4E11-B1A5-3BCC3E8902C6}" type="pres">
      <dgm:prSet presAssocID="{23D07149-ADA1-4910-8A2F-E27F5EAFCDDD}" presName="parentText" presStyleLbl="node1" presStyleIdx="1" presStyleCnt="5" custScaleY="110797">
        <dgm:presLayoutVars>
          <dgm:chMax val="0"/>
          <dgm:bulletEnabled val="1"/>
        </dgm:presLayoutVars>
      </dgm:prSet>
      <dgm:spPr/>
      <dgm:t>
        <a:bodyPr/>
        <a:lstStyle/>
        <a:p>
          <a:endParaRPr lang="tr-TR"/>
        </a:p>
      </dgm:t>
    </dgm:pt>
    <dgm:pt modelId="{0D567FFA-ED5C-4E65-B45B-9A538466FA02}" type="pres">
      <dgm:prSet presAssocID="{23D07149-ADA1-4910-8A2F-E27F5EAFCDDD}" presName="childText" presStyleLbl="revTx" presStyleIdx="1" presStyleCnt="5">
        <dgm:presLayoutVars>
          <dgm:bulletEnabled val="1"/>
        </dgm:presLayoutVars>
      </dgm:prSet>
      <dgm:spPr/>
      <dgm:t>
        <a:bodyPr/>
        <a:lstStyle/>
        <a:p>
          <a:endParaRPr lang="tr-TR"/>
        </a:p>
      </dgm:t>
    </dgm:pt>
    <dgm:pt modelId="{AA34FCA9-E8C9-4EA8-A560-313975D9CF21}" type="pres">
      <dgm:prSet presAssocID="{99527151-1C6F-4C01-A348-31C754882B8E}" presName="parentText" presStyleLbl="node1" presStyleIdx="2" presStyleCnt="5" custScaleY="89807">
        <dgm:presLayoutVars>
          <dgm:chMax val="0"/>
          <dgm:bulletEnabled val="1"/>
        </dgm:presLayoutVars>
      </dgm:prSet>
      <dgm:spPr/>
      <dgm:t>
        <a:bodyPr/>
        <a:lstStyle/>
        <a:p>
          <a:endParaRPr lang="tr-TR"/>
        </a:p>
      </dgm:t>
    </dgm:pt>
    <dgm:pt modelId="{B82BB00F-DE47-42CE-98E7-DB0973C39267}" type="pres">
      <dgm:prSet presAssocID="{99527151-1C6F-4C01-A348-31C754882B8E}" presName="childText" presStyleLbl="revTx" presStyleIdx="2" presStyleCnt="5">
        <dgm:presLayoutVars>
          <dgm:bulletEnabled val="1"/>
        </dgm:presLayoutVars>
      </dgm:prSet>
      <dgm:spPr/>
      <dgm:t>
        <a:bodyPr/>
        <a:lstStyle/>
        <a:p>
          <a:endParaRPr lang="tr-TR"/>
        </a:p>
      </dgm:t>
    </dgm:pt>
    <dgm:pt modelId="{1DDD68C1-61E7-40A4-B6D3-48BEBAC0A70E}" type="pres">
      <dgm:prSet presAssocID="{A39B466E-F916-4135-BBC8-F71A9FB44156}" presName="parentText" presStyleLbl="node1" presStyleIdx="3" presStyleCnt="5" custScaleY="80393">
        <dgm:presLayoutVars>
          <dgm:chMax val="0"/>
          <dgm:bulletEnabled val="1"/>
        </dgm:presLayoutVars>
      </dgm:prSet>
      <dgm:spPr/>
      <dgm:t>
        <a:bodyPr/>
        <a:lstStyle/>
        <a:p>
          <a:endParaRPr lang="tr-TR"/>
        </a:p>
      </dgm:t>
    </dgm:pt>
    <dgm:pt modelId="{F03EE1B5-2D5A-4B63-B746-0CA85E801508}" type="pres">
      <dgm:prSet presAssocID="{A39B466E-F916-4135-BBC8-F71A9FB44156}" presName="childText" presStyleLbl="revTx" presStyleIdx="3" presStyleCnt="5">
        <dgm:presLayoutVars>
          <dgm:bulletEnabled val="1"/>
        </dgm:presLayoutVars>
      </dgm:prSet>
      <dgm:spPr/>
      <dgm:t>
        <a:bodyPr/>
        <a:lstStyle/>
        <a:p>
          <a:endParaRPr lang="tr-TR"/>
        </a:p>
      </dgm:t>
    </dgm:pt>
    <dgm:pt modelId="{3E37B536-1BFA-4668-9569-7730AB0FB166}" type="pres">
      <dgm:prSet presAssocID="{75F150A4-BDA0-4D6C-8F99-DEEE63C28A08}" presName="parentText" presStyleLbl="node1" presStyleIdx="4" presStyleCnt="5" custScaleY="90772">
        <dgm:presLayoutVars>
          <dgm:chMax val="0"/>
          <dgm:bulletEnabled val="1"/>
        </dgm:presLayoutVars>
      </dgm:prSet>
      <dgm:spPr/>
      <dgm:t>
        <a:bodyPr/>
        <a:lstStyle/>
        <a:p>
          <a:endParaRPr lang="tr-TR"/>
        </a:p>
      </dgm:t>
    </dgm:pt>
    <dgm:pt modelId="{93624C40-5FAE-4C29-B45A-FEB5C5D48AB3}" type="pres">
      <dgm:prSet presAssocID="{75F150A4-BDA0-4D6C-8F99-DEEE63C28A08}" presName="childText" presStyleLbl="revTx" presStyleIdx="4" presStyleCnt="5">
        <dgm:presLayoutVars>
          <dgm:bulletEnabled val="1"/>
        </dgm:presLayoutVars>
      </dgm:prSet>
      <dgm:spPr/>
      <dgm:t>
        <a:bodyPr/>
        <a:lstStyle/>
        <a:p>
          <a:endParaRPr lang="tr-TR"/>
        </a:p>
      </dgm:t>
    </dgm:pt>
  </dgm:ptLst>
  <dgm:cxnLst>
    <dgm:cxn modelId="{A7FD7A01-A780-4399-A7BB-86CA14F61E68}" type="presOf" srcId="{42F97E96-CDDD-438F-89F3-B306D7C0255E}" destId="{F03EE1B5-2D5A-4B63-B746-0CA85E801508}" srcOrd="0" destOrd="0" presId="urn:microsoft.com/office/officeart/2005/8/layout/vList2"/>
    <dgm:cxn modelId="{23AB2E62-A1B8-440C-BB79-0E513AAC838F}" type="presOf" srcId="{71D29347-D6CC-469F-8211-F66F5CEB3A0C}" destId="{991231CC-E0DF-49A3-82E9-965CAF28CFC4}" srcOrd="0" destOrd="0" presId="urn:microsoft.com/office/officeart/2005/8/layout/vList2"/>
    <dgm:cxn modelId="{77019CAB-CA69-44EE-8DE4-59790DCA04A3}" srcId="{75F150A4-BDA0-4D6C-8F99-DEEE63C28A08}" destId="{B32F23B3-8D41-47A5-B68D-39570B14334E}" srcOrd="0" destOrd="0" parTransId="{1804ADFA-1934-4485-8D18-75A69E815E57}" sibTransId="{EC1FE07D-23B0-4067-9025-D706A741D71A}"/>
    <dgm:cxn modelId="{B120B87D-1CAA-47FD-8939-6334540BDE04}" srcId="{04A71671-9929-4DD6-BB7A-E515558D7A77}" destId="{99527151-1C6F-4C01-A348-31C754882B8E}" srcOrd="2" destOrd="0" parTransId="{18115C98-D92E-46F8-9F98-50029F17AEE5}" sibTransId="{0DA825D6-B240-40DB-8CA1-D967CD0B93D8}"/>
    <dgm:cxn modelId="{70FDE794-2457-48B9-BA46-A1816C6FE28B}" srcId="{04A71671-9929-4DD6-BB7A-E515558D7A77}" destId="{75F150A4-BDA0-4D6C-8F99-DEEE63C28A08}" srcOrd="4" destOrd="0" parTransId="{48FF7761-235F-4196-A3AC-9EB3638B9ABD}" sibTransId="{356B7422-9016-4D0C-92C8-DCC7BCAFEC70}"/>
    <dgm:cxn modelId="{C1296078-4114-49CD-91F9-ED1E90ABB5B6}" srcId="{04A71671-9929-4DD6-BB7A-E515558D7A77}" destId="{A39B466E-F916-4135-BBC8-F71A9FB44156}" srcOrd="3" destOrd="0" parTransId="{3B4C03F0-1D50-43D7-B04C-70D91904CC2D}" sibTransId="{01125F9D-513C-4236-948A-B75547E77C58}"/>
    <dgm:cxn modelId="{E7248023-F170-48C8-BE9B-3275A9A88865}" type="presOf" srcId="{B32F23B3-8D41-47A5-B68D-39570B14334E}" destId="{93624C40-5FAE-4C29-B45A-FEB5C5D48AB3}" srcOrd="0" destOrd="0" presId="urn:microsoft.com/office/officeart/2005/8/layout/vList2"/>
    <dgm:cxn modelId="{814F3DB8-AB3E-4397-A02F-ACE10853B826}" srcId="{C7C42CC6-60B3-4E20-8126-40DAF9B45AA1}" destId="{71D29347-D6CC-469F-8211-F66F5CEB3A0C}" srcOrd="0" destOrd="0" parTransId="{84ED4681-72C2-45AF-BF11-598A48F8DB55}" sibTransId="{C6A2EF46-95F1-44E1-97CA-201FFB9CBF2A}"/>
    <dgm:cxn modelId="{D325BA32-3900-440D-AAF8-94125B3554B0}" srcId="{A39B466E-F916-4135-BBC8-F71A9FB44156}" destId="{42F97E96-CDDD-438F-89F3-B306D7C0255E}" srcOrd="0" destOrd="0" parTransId="{2C98EA3F-0BF7-48B1-A1F9-C1B598C34451}" sibTransId="{881B36A8-1AB3-4BEB-B7F8-1A9A5E376C72}"/>
    <dgm:cxn modelId="{B49D3C15-2CD2-4948-9DDD-DFDB3C2EB00A}" type="presOf" srcId="{C7C42CC6-60B3-4E20-8126-40DAF9B45AA1}" destId="{A0ACC8AF-2983-4DB0-89A3-7DD8BE613A83}" srcOrd="0" destOrd="0" presId="urn:microsoft.com/office/officeart/2005/8/layout/vList2"/>
    <dgm:cxn modelId="{C702FCD9-420E-411E-93D2-AEBE634DAD4B}" type="presOf" srcId="{23D07149-ADA1-4910-8A2F-E27F5EAFCDDD}" destId="{DED0460A-B5D0-4E11-B1A5-3BCC3E8902C6}" srcOrd="0" destOrd="0" presId="urn:microsoft.com/office/officeart/2005/8/layout/vList2"/>
    <dgm:cxn modelId="{26D169CC-127C-4A92-8DBF-1935C393273A}" type="presOf" srcId="{04A71671-9929-4DD6-BB7A-E515558D7A77}" destId="{08462315-1344-4DBD-9BFD-7A41112C43B7}" srcOrd="0" destOrd="0" presId="urn:microsoft.com/office/officeart/2005/8/layout/vList2"/>
    <dgm:cxn modelId="{BD146E6B-0C52-4CE5-850D-5A7ED6164FE6}" type="presOf" srcId="{57CDC46D-2785-48BB-8698-B01170A1E521}" destId="{0D567FFA-ED5C-4E65-B45B-9A538466FA02}" srcOrd="0" destOrd="0" presId="urn:microsoft.com/office/officeart/2005/8/layout/vList2"/>
    <dgm:cxn modelId="{50AAC1D2-1441-4274-8C00-ECFD0EB6D80E}" srcId="{04A71671-9929-4DD6-BB7A-E515558D7A77}" destId="{23D07149-ADA1-4910-8A2F-E27F5EAFCDDD}" srcOrd="1" destOrd="0" parTransId="{EF450D55-7658-4730-AA2D-E57E3DA6B399}" sibTransId="{E810FE0D-94B2-44B2-AE3C-D139C08C1BC5}"/>
    <dgm:cxn modelId="{7AEF1A54-CFF9-4588-8FD8-A01766739D51}" type="presOf" srcId="{99527151-1C6F-4C01-A348-31C754882B8E}" destId="{AA34FCA9-E8C9-4EA8-A560-313975D9CF21}" srcOrd="0" destOrd="0" presId="urn:microsoft.com/office/officeart/2005/8/layout/vList2"/>
    <dgm:cxn modelId="{9C2E6ADE-D6E0-4DE0-85A5-A938908D7362}" srcId="{99527151-1C6F-4C01-A348-31C754882B8E}" destId="{2D5E18D1-8D2C-410D-B4FC-867A60BD3E99}" srcOrd="0" destOrd="0" parTransId="{5D32BDBE-8180-4D3A-A577-617C054D8000}" sibTransId="{90443612-6819-4809-BE26-0DF04AD6B57A}"/>
    <dgm:cxn modelId="{058D064A-E98A-4831-B695-57F4A512CD47}" srcId="{23D07149-ADA1-4910-8A2F-E27F5EAFCDDD}" destId="{57CDC46D-2785-48BB-8698-B01170A1E521}" srcOrd="0" destOrd="0" parTransId="{8D6ED73A-803C-4E7A-B850-24055E5D922D}" sibTransId="{B2AE1396-7015-47AE-B56E-8CAD9DEE1571}"/>
    <dgm:cxn modelId="{76BDC815-883D-4A38-837D-99AC924951AE}" type="presOf" srcId="{75F150A4-BDA0-4D6C-8F99-DEEE63C28A08}" destId="{3E37B536-1BFA-4668-9569-7730AB0FB166}" srcOrd="0" destOrd="0" presId="urn:microsoft.com/office/officeart/2005/8/layout/vList2"/>
    <dgm:cxn modelId="{55A0DD37-75D2-420E-9E59-40F0B60D45AF}" srcId="{04A71671-9929-4DD6-BB7A-E515558D7A77}" destId="{C7C42CC6-60B3-4E20-8126-40DAF9B45AA1}" srcOrd="0" destOrd="0" parTransId="{A1D226F7-9029-4CF3-AEFF-1978CC267EAF}" sibTransId="{BC2AC599-58BB-47DA-8B64-2D27E4DDCBA5}"/>
    <dgm:cxn modelId="{24FB341D-DDBB-478A-A241-ED62907F0511}" type="presOf" srcId="{2D5E18D1-8D2C-410D-B4FC-867A60BD3E99}" destId="{B82BB00F-DE47-42CE-98E7-DB0973C39267}" srcOrd="0" destOrd="0" presId="urn:microsoft.com/office/officeart/2005/8/layout/vList2"/>
    <dgm:cxn modelId="{C5A4AADE-BAAD-4A27-AB51-DCC125B28940}" type="presOf" srcId="{A39B466E-F916-4135-BBC8-F71A9FB44156}" destId="{1DDD68C1-61E7-40A4-B6D3-48BEBAC0A70E}" srcOrd="0" destOrd="0" presId="urn:microsoft.com/office/officeart/2005/8/layout/vList2"/>
    <dgm:cxn modelId="{B247D679-9733-4BF4-8178-482002FA92EA}" type="presParOf" srcId="{08462315-1344-4DBD-9BFD-7A41112C43B7}" destId="{A0ACC8AF-2983-4DB0-89A3-7DD8BE613A83}" srcOrd="0" destOrd="0" presId="urn:microsoft.com/office/officeart/2005/8/layout/vList2"/>
    <dgm:cxn modelId="{873783E3-C54B-4EA0-A277-154A63B25C06}" type="presParOf" srcId="{08462315-1344-4DBD-9BFD-7A41112C43B7}" destId="{991231CC-E0DF-49A3-82E9-965CAF28CFC4}" srcOrd="1" destOrd="0" presId="urn:microsoft.com/office/officeart/2005/8/layout/vList2"/>
    <dgm:cxn modelId="{64B25A77-9CC9-4B3B-BCFE-CB644ABFB3BA}" type="presParOf" srcId="{08462315-1344-4DBD-9BFD-7A41112C43B7}" destId="{DED0460A-B5D0-4E11-B1A5-3BCC3E8902C6}" srcOrd="2" destOrd="0" presId="urn:microsoft.com/office/officeart/2005/8/layout/vList2"/>
    <dgm:cxn modelId="{5B46F8A2-76F7-458E-A33C-6949F1DD5BD8}" type="presParOf" srcId="{08462315-1344-4DBD-9BFD-7A41112C43B7}" destId="{0D567FFA-ED5C-4E65-B45B-9A538466FA02}" srcOrd="3" destOrd="0" presId="urn:microsoft.com/office/officeart/2005/8/layout/vList2"/>
    <dgm:cxn modelId="{80297CA7-8626-49D4-B594-CF4479FF73ED}" type="presParOf" srcId="{08462315-1344-4DBD-9BFD-7A41112C43B7}" destId="{AA34FCA9-E8C9-4EA8-A560-313975D9CF21}" srcOrd="4" destOrd="0" presId="urn:microsoft.com/office/officeart/2005/8/layout/vList2"/>
    <dgm:cxn modelId="{348D8DE6-2CCD-4E7C-B17D-576E5DDB87BB}" type="presParOf" srcId="{08462315-1344-4DBD-9BFD-7A41112C43B7}" destId="{B82BB00F-DE47-42CE-98E7-DB0973C39267}" srcOrd="5" destOrd="0" presId="urn:microsoft.com/office/officeart/2005/8/layout/vList2"/>
    <dgm:cxn modelId="{C3A84C0B-E104-4FE0-860E-ABE7FDDDC30F}" type="presParOf" srcId="{08462315-1344-4DBD-9BFD-7A41112C43B7}" destId="{1DDD68C1-61E7-40A4-B6D3-48BEBAC0A70E}" srcOrd="6" destOrd="0" presId="urn:microsoft.com/office/officeart/2005/8/layout/vList2"/>
    <dgm:cxn modelId="{803674CA-E298-4221-BB2A-D4BE51403B62}" type="presParOf" srcId="{08462315-1344-4DBD-9BFD-7A41112C43B7}" destId="{F03EE1B5-2D5A-4B63-B746-0CA85E801508}" srcOrd="7" destOrd="0" presId="urn:microsoft.com/office/officeart/2005/8/layout/vList2"/>
    <dgm:cxn modelId="{FDFE3B44-1591-4B3D-A844-C172D08C6B4D}" type="presParOf" srcId="{08462315-1344-4DBD-9BFD-7A41112C43B7}" destId="{3E37B536-1BFA-4668-9569-7730AB0FB166}" srcOrd="8" destOrd="0" presId="urn:microsoft.com/office/officeart/2005/8/layout/vList2"/>
    <dgm:cxn modelId="{12977597-E1A8-49AE-B9C4-60DE699570F3}" type="presParOf" srcId="{08462315-1344-4DBD-9BFD-7A41112C43B7}" destId="{93624C40-5FAE-4C29-B45A-FEB5C5D48AB3}" srcOrd="9"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4A6BA4B-CA5A-4F8A-8DE1-CFBF51DFBC9D}" type="doc">
      <dgm:prSet loTypeId="urn:microsoft.com/office/officeart/2005/8/layout/list1" loCatId="list" qsTypeId="urn:microsoft.com/office/officeart/2005/8/quickstyle/simple1" qsCatId="simple" csTypeId="urn:microsoft.com/office/officeart/2005/8/colors/accent0_2" csCatId="mainScheme" phldr="1"/>
      <dgm:spPr/>
      <dgm:t>
        <a:bodyPr/>
        <a:lstStyle/>
        <a:p>
          <a:endParaRPr lang="tr-TR"/>
        </a:p>
      </dgm:t>
    </dgm:pt>
    <dgm:pt modelId="{AF6E3F35-C7B9-47C7-A2AA-237BB19DAE12}">
      <dgm:prSet phldrT="[Metin]" custT="1"/>
      <dgm:spPr/>
      <dgm:t>
        <a:bodyPr/>
        <a:lstStyle/>
        <a:p>
          <a:r>
            <a:rPr lang="tr-TR" sz="1100" smtClean="0"/>
            <a:t>Strateji Geliştirme Dairesi Başkanlığınca denetim raporları gözden geçirilmekte ve riskli görülenler Ön mali kontrole tabi tutulmaktadır. Ayrıca denetim sonuçları İç Denetim Birimi tarafından ilgili birimlere gönderilmekte ve tespit edilen hata ve eksiklikler ilgili birim tarafından giderilmektedir.</a:t>
          </a:r>
          <a:endParaRPr lang="tr-TR" sz="1100" dirty="0"/>
        </a:p>
      </dgm:t>
    </dgm:pt>
    <dgm:pt modelId="{241010A4-353B-4FC3-A524-74211D8BEE82}" type="parTrans" cxnId="{7613E16F-5F74-4A3D-9648-DE9C6F4CAB7D}">
      <dgm:prSet/>
      <dgm:spPr/>
      <dgm:t>
        <a:bodyPr/>
        <a:lstStyle/>
        <a:p>
          <a:endParaRPr lang="tr-TR" sz="1000">
            <a:solidFill>
              <a:schemeClr val="tx2"/>
            </a:solidFill>
          </a:endParaRPr>
        </a:p>
      </dgm:t>
    </dgm:pt>
    <dgm:pt modelId="{30E54E7C-66D3-40DC-99B2-F6098E034B71}" type="sibTrans" cxnId="{7613E16F-5F74-4A3D-9648-DE9C6F4CAB7D}">
      <dgm:prSet/>
      <dgm:spPr/>
      <dgm:t>
        <a:bodyPr/>
        <a:lstStyle/>
        <a:p>
          <a:endParaRPr lang="tr-TR" sz="1000">
            <a:solidFill>
              <a:schemeClr val="tx2"/>
            </a:solidFill>
          </a:endParaRPr>
        </a:p>
      </dgm:t>
    </dgm:pt>
    <dgm:pt modelId="{E4630FE8-6F02-4C66-8647-4B01130017F6}">
      <dgm:prSet phldrT="[Metin]" custT="1"/>
      <dgm:spPr/>
      <dgm:t>
        <a:bodyPr/>
        <a:lstStyle/>
        <a:p>
          <a:r>
            <a:rPr lang="tr-TR" sz="1100" dirty="0" smtClean="0"/>
            <a:t>İç kontrolle ilgili farkındalık sağlamak, iç kontrolün ne olduğu, kimler tarafından nasıl uygulandığı ve bu kapsamda yapılan çalışmalar hakkında bilgilendirme yapmak amacıyla, Üniversitemiz İç Kontrol Standartları Eylem Planı kapsamında Strateji Geliştirme Dairesi Başkanlığı İç Kontrol Şube Müdürlüğü tarafından E-Bülten yayınlanmaktadır.</a:t>
          </a:r>
          <a:endParaRPr lang="tr-TR" sz="1100" dirty="0"/>
        </a:p>
      </dgm:t>
    </dgm:pt>
    <dgm:pt modelId="{1520460A-BB0D-405E-B8E0-505123F7EC00}" type="parTrans" cxnId="{54B66E03-5F94-40C9-9E84-AA08988981AA}">
      <dgm:prSet/>
      <dgm:spPr/>
      <dgm:t>
        <a:bodyPr/>
        <a:lstStyle/>
        <a:p>
          <a:endParaRPr lang="tr-TR" sz="1000">
            <a:solidFill>
              <a:schemeClr val="tx2"/>
            </a:solidFill>
          </a:endParaRPr>
        </a:p>
      </dgm:t>
    </dgm:pt>
    <dgm:pt modelId="{57DBA7B1-B39A-4384-9342-E71BF469D9F9}" type="sibTrans" cxnId="{54B66E03-5F94-40C9-9E84-AA08988981AA}">
      <dgm:prSet/>
      <dgm:spPr/>
      <dgm:t>
        <a:bodyPr/>
        <a:lstStyle/>
        <a:p>
          <a:endParaRPr lang="tr-TR" sz="1000">
            <a:solidFill>
              <a:schemeClr val="tx2"/>
            </a:solidFill>
          </a:endParaRPr>
        </a:p>
      </dgm:t>
    </dgm:pt>
    <dgm:pt modelId="{18A1875D-E4B7-4FF0-83B7-0FB99070E093}">
      <dgm:prSet phldrT="[Metin]" custT="1"/>
      <dgm:spPr/>
      <dgm:t>
        <a:bodyPr/>
        <a:lstStyle/>
        <a:p>
          <a:r>
            <a:rPr lang="tr-TR" sz="1200" dirty="0" smtClean="0"/>
            <a:t>Eylül 2015 tarihinde </a:t>
          </a:r>
          <a:r>
            <a:rPr lang="tr-TR" sz="1200" b="1" dirty="0" smtClean="0"/>
            <a:t>İç Kontrol Sistemi Öz değerlendirme Soru Formları</a:t>
          </a:r>
          <a:r>
            <a:rPr lang="tr-TR" sz="1200" dirty="0" smtClean="0"/>
            <a:t> Akademik ve İdari tüm personele uygulanmış olup, doldurulan formlar Strateji Geliştirme Dairesi Başkanlığına gönderilmiş ve analizleri yapılmıştır.</a:t>
          </a:r>
          <a:endParaRPr lang="tr-TR" sz="1200" dirty="0"/>
        </a:p>
      </dgm:t>
    </dgm:pt>
    <dgm:pt modelId="{B0941E2B-0201-4FB0-8496-50A4F33D1BA4}" type="parTrans" cxnId="{E11D8C83-5170-4F32-BE42-618FD37F252C}">
      <dgm:prSet/>
      <dgm:spPr/>
      <dgm:t>
        <a:bodyPr/>
        <a:lstStyle/>
        <a:p>
          <a:endParaRPr lang="tr-TR" sz="1000">
            <a:solidFill>
              <a:schemeClr val="tx2"/>
            </a:solidFill>
          </a:endParaRPr>
        </a:p>
      </dgm:t>
    </dgm:pt>
    <dgm:pt modelId="{7D7C9589-86B2-4402-838D-7705F999F239}" type="sibTrans" cxnId="{E11D8C83-5170-4F32-BE42-618FD37F252C}">
      <dgm:prSet/>
      <dgm:spPr/>
      <dgm:t>
        <a:bodyPr/>
        <a:lstStyle/>
        <a:p>
          <a:endParaRPr lang="tr-TR" sz="1000">
            <a:solidFill>
              <a:schemeClr val="tx2"/>
            </a:solidFill>
          </a:endParaRPr>
        </a:p>
      </dgm:t>
    </dgm:pt>
    <dgm:pt modelId="{6D81CB75-6955-47DB-95F7-045C5DC93A64}">
      <dgm:prSet custT="1"/>
      <dgm:spPr/>
      <dgm:t>
        <a:bodyPr/>
        <a:lstStyle/>
        <a:p>
          <a:r>
            <a:rPr lang="tr-TR" sz="1200" dirty="0" smtClean="0"/>
            <a:t>Yıl sonu itibariyle Kamu İç Kontrol Standartları Eylem Planı değerlendirme raporu </a:t>
          </a:r>
          <a:r>
            <a:rPr lang="tr-TR" sz="1200" dirty="0" err="1" smtClean="0"/>
            <a:t>hazırlanak</a:t>
          </a:r>
          <a:r>
            <a:rPr lang="tr-TR" sz="1200" dirty="0" smtClean="0"/>
            <a:t> Üst yöneticiye sunulacaktır.   </a:t>
          </a:r>
          <a:endParaRPr lang="tr-TR" sz="1200" dirty="0"/>
        </a:p>
      </dgm:t>
    </dgm:pt>
    <dgm:pt modelId="{53BE5088-003F-48EA-96F2-BBDA2017ACB8}" type="parTrans" cxnId="{E85557D3-2338-41CB-B304-AABFF6724133}">
      <dgm:prSet/>
      <dgm:spPr/>
      <dgm:t>
        <a:bodyPr/>
        <a:lstStyle/>
        <a:p>
          <a:endParaRPr lang="tr-TR" sz="1000">
            <a:solidFill>
              <a:schemeClr val="tx2"/>
            </a:solidFill>
          </a:endParaRPr>
        </a:p>
      </dgm:t>
    </dgm:pt>
    <dgm:pt modelId="{4A29A267-8502-4320-8CC1-6F92C1A79D3C}" type="sibTrans" cxnId="{E85557D3-2338-41CB-B304-AABFF6724133}">
      <dgm:prSet/>
      <dgm:spPr/>
      <dgm:t>
        <a:bodyPr/>
        <a:lstStyle/>
        <a:p>
          <a:endParaRPr lang="tr-TR" sz="1000">
            <a:solidFill>
              <a:schemeClr val="tx2"/>
            </a:solidFill>
          </a:endParaRPr>
        </a:p>
      </dgm:t>
    </dgm:pt>
    <dgm:pt modelId="{F9D93462-5DD0-4F83-8A05-24FA3615D916}">
      <dgm:prSet custT="1"/>
      <dgm:spPr/>
      <dgm:t>
        <a:bodyPr/>
        <a:lstStyle/>
        <a:p>
          <a:r>
            <a:rPr lang="tr-TR" sz="1200" dirty="0" smtClean="0"/>
            <a:t>İç Kontrol Sistemi </a:t>
          </a:r>
          <a:r>
            <a:rPr lang="tr-TR" sz="1200" dirty="0" err="1" smtClean="0"/>
            <a:t>Özdeğerlendirme</a:t>
          </a:r>
          <a:r>
            <a:rPr lang="tr-TR" sz="1200" dirty="0" smtClean="0"/>
            <a:t> anketi analizlerine göre tüm birimlerden iyileştirmeye açık alanları ile ilgili Eylem planları istenecektir.</a:t>
          </a:r>
          <a:endParaRPr lang="tr-TR" sz="1200" dirty="0"/>
        </a:p>
      </dgm:t>
    </dgm:pt>
    <dgm:pt modelId="{D368F3C7-3016-4507-AF89-B77AA1B6D1CF}" type="parTrans" cxnId="{1908F256-6B58-436E-9F35-4E434BE07B44}">
      <dgm:prSet/>
      <dgm:spPr/>
      <dgm:t>
        <a:bodyPr/>
        <a:lstStyle/>
        <a:p>
          <a:endParaRPr lang="tr-TR" sz="1000">
            <a:solidFill>
              <a:schemeClr val="tx2"/>
            </a:solidFill>
          </a:endParaRPr>
        </a:p>
      </dgm:t>
    </dgm:pt>
    <dgm:pt modelId="{364BCCD0-6356-4752-9CA4-57B962E4A725}" type="sibTrans" cxnId="{1908F256-6B58-436E-9F35-4E434BE07B44}">
      <dgm:prSet/>
      <dgm:spPr/>
      <dgm:t>
        <a:bodyPr/>
        <a:lstStyle/>
        <a:p>
          <a:endParaRPr lang="tr-TR" sz="1000">
            <a:solidFill>
              <a:schemeClr val="tx2"/>
            </a:solidFill>
          </a:endParaRPr>
        </a:p>
      </dgm:t>
    </dgm:pt>
    <dgm:pt modelId="{DE8BB980-D09A-4607-8D49-9C7A3F744BB9}">
      <dgm:prSet custT="1"/>
      <dgm:spPr/>
      <dgm:t>
        <a:bodyPr/>
        <a:lstStyle/>
        <a:p>
          <a:r>
            <a:rPr lang="tr-TR" sz="1100" dirty="0" smtClean="0"/>
            <a:t>Yapı İşleri ve Teknik Dairesi Başkanlığının doğrudan temin sürecinin denetimi sonucunda düzenlenen 25.06.2015  tarihli İç Denetim raporu ilgili birime ve Strateji Geliştirme Dairesi Başkanlığına gönderilmiş olup, yapılan denetim sonucunda düzeltme/iyileştirme gereken hususlarla ilgili birimden gerekli tedbirleri alması istenmiştir.  </a:t>
          </a:r>
          <a:endParaRPr lang="tr-TR" sz="1100" dirty="0"/>
        </a:p>
      </dgm:t>
    </dgm:pt>
    <dgm:pt modelId="{B4542814-89A4-49F3-9935-12473142D518}" type="parTrans" cxnId="{FFB1B51D-FADD-451F-ACC4-07FBAB23FC2B}">
      <dgm:prSet/>
      <dgm:spPr/>
      <dgm:t>
        <a:bodyPr/>
        <a:lstStyle/>
        <a:p>
          <a:endParaRPr lang="tr-TR" sz="1000">
            <a:solidFill>
              <a:schemeClr val="tx2"/>
            </a:solidFill>
          </a:endParaRPr>
        </a:p>
      </dgm:t>
    </dgm:pt>
    <dgm:pt modelId="{5FC52054-A9F6-49A7-BEF7-CD440AFEF4B0}" type="sibTrans" cxnId="{FFB1B51D-FADD-451F-ACC4-07FBAB23FC2B}">
      <dgm:prSet/>
      <dgm:spPr/>
      <dgm:t>
        <a:bodyPr/>
        <a:lstStyle/>
        <a:p>
          <a:endParaRPr lang="tr-TR" sz="1000">
            <a:solidFill>
              <a:schemeClr val="tx2"/>
            </a:solidFill>
          </a:endParaRPr>
        </a:p>
      </dgm:t>
    </dgm:pt>
    <dgm:pt modelId="{E17837F8-89EF-4BE9-8BB6-88CA2866441B}" type="pres">
      <dgm:prSet presAssocID="{84A6BA4B-CA5A-4F8A-8DE1-CFBF51DFBC9D}" presName="linear" presStyleCnt="0">
        <dgm:presLayoutVars>
          <dgm:dir/>
          <dgm:animLvl val="lvl"/>
          <dgm:resizeHandles val="exact"/>
        </dgm:presLayoutVars>
      </dgm:prSet>
      <dgm:spPr/>
      <dgm:t>
        <a:bodyPr/>
        <a:lstStyle/>
        <a:p>
          <a:endParaRPr lang="tr-TR"/>
        </a:p>
      </dgm:t>
    </dgm:pt>
    <dgm:pt modelId="{DB51BA92-4A26-436A-91B4-8D3C3BC1DA94}" type="pres">
      <dgm:prSet presAssocID="{AF6E3F35-C7B9-47C7-A2AA-237BB19DAE12}" presName="parentLin" presStyleCnt="0"/>
      <dgm:spPr/>
      <dgm:t>
        <a:bodyPr/>
        <a:lstStyle/>
        <a:p>
          <a:endParaRPr lang="tr-TR"/>
        </a:p>
      </dgm:t>
    </dgm:pt>
    <dgm:pt modelId="{7A84307E-83C3-4F12-B47D-E0CB1A455DCE}" type="pres">
      <dgm:prSet presAssocID="{AF6E3F35-C7B9-47C7-A2AA-237BB19DAE12}" presName="parentLeftMargin" presStyleLbl="node1" presStyleIdx="0" presStyleCnt="6"/>
      <dgm:spPr/>
      <dgm:t>
        <a:bodyPr/>
        <a:lstStyle/>
        <a:p>
          <a:endParaRPr lang="tr-TR"/>
        </a:p>
      </dgm:t>
    </dgm:pt>
    <dgm:pt modelId="{13C70A0C-54EB-44BB-BBE3-DA13F344C925}" type="pres">
      <dgm:prSet presAssocID="{AF6E3F35-C7B9-47C7-A2AA-237BB19DAE12}" presName="parentText" presStyleLbl="node1" presStyleIdx="0" presStyleCnt="6" custScaleX="129695" custScaleY="112334">
        <dgm:presLayoutVars>
          <dgm:chMax val="0"/>
          <dgm:bulletEnabled val="1"/>
        </dgm:presLayoutVars>
      </dgm:prSet>
      <dgm:spPr/>
      <dgm:t>
        <a:bodyPr/>
        <a:lstStyle/>
        <a:p>
          <a:endParaRPr lang="tr-TR"/>
        </a:p>
      </dgm:t>
    </dgm:pt>
    <dgm:pt modelId="{F14D632F-DEC3-4FF4-8591-C7DEB88C8598}" type="pres">
      <dgm:prSet presAssocID="{AF6E3F35-C7B9-47C7-A2AA-237BB19DAE12}" presName="negativeSpace" presStyleCnt="0"/>
      <dgm:spPr/>
      <dgm:t>
        <a:bodyPr/>
        <a:lstStyle/>
        <a:p>
          <a:endParaRPr lang="tr-TR"/>
        </a:p>
      </dgm:t>
    </dgm:pt>
    <dgm:pt modelId="{A16D6D24-A826-4E77-B636-D01667FAC3F6}" type="pres">
      <dgm:prSet presAssocID="{AF6E3F35-C7B9-47C7-A2AA-237BB19DAE12}" presName="childText" presStyleLbl="conFgAcc1" presStyleIdx="0" presStyleCnt="6">
        <dgm:presLayoutVars>
          <dgm:bulletEnabled val="1"/>
        </dgm:presLayoutVars>
      </dgm:prSet>
      <dgm:spPr/>
      <dgm:t>
        <a:bodyPr/>
        <a:lstStyle/>
        <a:p>
          <a:endParaRPr lang="tr-TR"/>
        </a:p>
      </dgm:t>
    </dgm:pt>
    <dgm:pt modelId="{D87936C2-10CE-4232-AB5D-6C17FC6BEC0B}" type="pres">
      <dgm:prSet presAssocID="{30E54E7C-66D3-40DC-99B2-F6098E034B71}" presName="spaceBetweenRectangles" presStyleCnt="0"/>
      <dgm:spPr/>
      <dgm:t>
        <a:bodyPr/>
        <a:lstStyle/>
        <a:p>
          <a:endParaRPr lang="tr-TR"/>
        </a:p>
      </dgm:t>
    </dgm:pt>
    <dgm:pt modelId="{01988DE8-2A8A-4271-AC55-F15D50D928CA}" type="pres">
      <dgm:prSet presAssocID="{E4630FE8-6F02-4C66-8647-4B01130017F6}" presName="parentLin" presStyleCnt="0"/>
      <dgm:spPr/>
      <dgm:t>
        <a:bodyPr/>
        <a:lstStyle/>
        <a:p>
          <a:endParaRPr lang="tr-TR"/>
        </a:p>
      </dgm:t>
    </dgm:pt>
    <dgm:pt modelId="{B3DD13C9-7E25-4228-900C-E482175DD140}" type="pres">
      <dgm:prSet presAssocID="{E4630FE8-6F02-4C66-8647-4B01130017F6}" presName="parentLeftMargin" presStyleLbl="node1" presStyleIdx="0" presStyleCnt="6"/>
      <dgm:spPr/>
      <dgm:t>
        <a:bodyPr/>
        <a:lstStyle/>
        <a:p>
          <a:endParaRPr lang="tr-TR"/>
        </a:p>
      </dgm:t>
    </dgm:pt>
    <dgm:pt modelId="{B67E233A-9111-4EF8-B498-CAD1CBD1253C}" type="pres">
      <dgm:prSet presAssocID="{E4630FE8-6F02-4C66-8647-4B01130017F6}" presName="parentText" presStyleLbl="node1" presStyleIdx="1" presStyleCnt="6" custScaleX="131083" custScaleY="130608">
        <dgm:presLayoutVars>
          <dgm:chMax val="0"/>
          <dgm:bulletEnabled val="1"/>
        </dgm:presLayoutVars>
      </dgm:prSet>
      <dgm:spPr/>
      <dgm:t>
        <a:bodyPr/>
        <a:lstStyle/>
        <a:p>
          <a:endParaRPr lang="tr-TR"/>
        </a:p>
      </dgm:t>
    </dgm:pt>
    <dgm:pt modelId="{57E6A440-0670-4FE5-B6E4-FB47881D36DC}" type="pres">
      <dgm:prSet presAssocID="{E4630FE8-6F02-4C66-8647-4B01130017F6}" presName="negativeSpace" presStyleCnt="0"/>
      <dgm:spPr/>
      <dgm:t>
        <a:bodyPr/>
        <a:lstStyle/>
        <a:p>
          <a:endParaRPr lang="tr-TR"/>
        </a:p>
      </dgm:t>
    </dgm:pt>
    <dgm:pt modelId="{853D7F0F-F900-41F1-8FFE-181195C1048B}" type="pres">
      <dgm:prSet presAssocID="{E4630FE8-6F02-4C66-8647-4B01130017F6}" presName="childText" presStyleLbl="conFgAcc1" presStyleIdx="1" presStyleCnt="6">
        <dgm:presLayoutVars>
          <dgm:bulletEnabled val="1"/>
        </dgm:presLayoutVars>
      </dgm:prSet>
      <dgm:spPr/>
      <dgm:t>
        <a:bodyPr/>
        <a:lstStyle/>
        <a:p>
          <a:endParaRPr lang="tr-TR"/>
        </a:p>
      </dgm:t>
    </dgm:pt>
    <dgm:pt modelId="{3DF21626-0B6B-4CE5-940B-14ECCEA4754A}" type="pres">
      <dgm:prSet presAssocID="{57DBA7B1-B39A-4384-9342-E71BF469D9F9}" presName="spaceBetweenRectangles" presStyleCnt="0"/>
      <dgm:spPr/>
      <dgm:t>
        <a:bodyPr/>
        <a:lstStyle/>
        <a:p>
          <a:endParaRPr lang="tr-TR"/>
        </a:p>
      </dgm:t>
    </dgm:pt>
    <dgm:pt modelId="{21D5BD3D-4208-4101-A80A-5587C05E7AD8}" type="pres">
      <dgm:prSet presAssocID="{18A1875D-E4B7-4FF0-83B7-0FB99070E093}" presName="parentLin" presStyleCnt="0"/>
      <dgm:spPr/>
      <dgm:t>
        <a:bodyPr/>
        <a:lstStyle/>
        <a:p>
          <a:endParaRPr lang="tr-TR"/>
        </a:p>
      </dgm:t>
    </dgm:pt>
    <dgm:pt modelId="{070CB350-5CFE-4A56-AAB3-C9E423BC012E}" type="pres">
      <dgm:prSet presAssocID="{18A1875D-E4B7-4FF0-83B7-0FB99070E093}" presName="parentLeftMargin" presStyleLbl="node1" presStyleIdx="1" presStyleCnt="6"/>
      <dgm:spPr/>
      <dgm:t>
        <a:bodyPr/>
        <a:lstStyle/>
        <a:p>
          <a:endParaRPr lang="tr-TR"/>
        </a:p>
      </dgm:t>
    </dgm:pt>
    <dgm:pt modelId="{6045BFE9-F10A-472D-9388-20602EC82EBF}" type="pres">
      <dgm:prSet presAssocID="{18A1875D-E4B7-4FF0-83B7-0FB99070E093}" presName="parentText" presStyleLbl="node1" presStyleIdx="2" presStyleCnt="6" custScaleX="131738">
        <dgm:presLayoutVars>
          <dgm:chMax val="0"/>
          <dgm:bulletEnabled val="1"/>
        </dgm:presLayoutVars>
      </dgm:prSet>
      <dgm:spPr/>
      <dgm:t>
        <a:bodyPr/>
        <a:lstStyle/>
        <a:p>
          <a:endParaRPr lang="tr-TR"/>
        </a:p>
      </dgm:t>
    </dgm:pt>
    <dgm:pt modelId="{6F00C127-DE19-476A-B305-33B509036245}" type="pres">
      <dgm:prSet presAssocID="{18A1875D-E4B7-4FF0-83B7-0FB99070E093}" presName="negativeSpace" presStyleCnt="0"/>
      <dgm:spPr/>
      <dgm:t>
        <a:bodyPr/>
        <a:lstStyle/>
        <a:p>
          <a:endParaRPr lang="tr-TR"/>
        </a:p>
      </dgm:t>
    </dgm:pt>
    <dgm:pt modelId="{5AF909DE-F563-4CE6-890B-35B51CBA6D0B}" type="pres">
      <dgm:prSet presAssocID="{18A1875D-E4B7-4FF0-83B7-0FB99070E093}" presName="childText" presStyleLbl="conFgAcc1" presStyleIdx="2" presStyleCnt="6">
        <dgm:presLayoutVars>
          <dgm:bulletEnabled val="1"/>
        </dgm:presLayoutVars>
      </dgm:prSet>
      <dgm:spPr/>
      <dgm:t>
        <a:bodyPr/>
        <a:lstStyle/>
        <a:p>
          <a:endParaRPr lang="tr-TR"/>
        </a:p>
      </dgm:t>
    </dgm:pt>
    <dgm:pt modelId="{62CC1E2D-A6DC-4EF8-BEEB-EE96AD3184D0}" type="pres">
      <dgm:prSet presAssocID="{7D7C9589-86B2-4402-838D-7705F999F239}" presName="spaceBetweenRectangles" presStyleCnt="0"/>
      <dgm:spPr/>
      <dgm:t>
        <a:bodyPr/>
        <a:lstStyle/>
        <a:p>
          <a:endParaRPr lang="tr-TR"/>
        </a:p>
      </dgm:t>
    </dgm:pt>
    <dgm:pt modelId="{A274FF26-9C75-47CB-9DC3-D3EDA4BD9CD8}" type="pres">
      <dgm:prSet presAssocID="{F9D93462-5DD0-4F83-8A05-24FA3615D916}" presName="parentLin" presStyleCnt="0"/>
      <dgm:spPr/>
      <dgm:t>
        <a:bodyPr/>
        <a:lstStyle/>
        <a:p>
          <a:endParaRPr lang="tr-TR"/>
        </a:p>
      </dgm:t>
    </dgm:pt>
    <dgm:pt modelId="{5BFF8DFD-BCD8-427E-94C9-C5822DE0A159}" type="pres">
      <dgm:prSet presAssocID="{F9D93462-5DD0-4F83-8A05-24FA3615D916}" presName="parentLeftMargin" presStyleLbl="node1" presStyleIdx="2" presStyleCnt="6"/>
      <dgm:spPr/>
      <dgm:t>
        <a:bodyPr/>
        <a:lstStyle/>
        <a:p>
          <a:endParaRPr lang="tr-TR"/>
        </a:p>
      </dgm:t>
    </dgm:pt>
    <dgm:pt modelId="{D5CBA32B-4D11-4F92-B47D-02EF3C62D61C}" type="pres">
      <dgm:prSet presAssocID="{F9D93462-5DD0-4F83-8A05-24FA3615D916}" presName="parentText" presStyleLbl="node1" presStyleIdx="3" presStyleCnt="6" custScaleX="129421">
        <dgm:presLayoutVars>
          <dgm:chMax val="0"/>
          <dgm:bulletEnabled val="1"/>
        </dgm:presLayoutVars>
      </dgm:prSet>
      <dgm:spPr/>
      <dgm:t>
        <a:bodyPr/>
        <a:lstStyle/>
        <a:p>
          <a:endParaRPr lang="tr-TR"/>
        </a:p>
      </dgm:t>
    </dgm:pt>
    <dgm:pt modelId="{9AD76CAA-943B-4970-B6CF-2DD2067A4160}" type="pres">
      <dgm:prSet presAssocID="{F9D93462-5DD0-4F83-8A05-24FA3615D916}" presName="negativeSpace" presStyleCnt="0"/>
      <dgm:spPr/>
      <dgm:t>
        <a:bodyPr/>
        <a:lstStyle/>
        <a:p>
          <a:endParaRPr lang="tr-TR"/>
        </a:p>
      </dgm:t>
    </dgm:pt>
    <dgm:pt modelId="{E47D4F12-4995-4B1F-B6C1-7AD34C4C7022}" type="pres">
      <dgm:prSet presAssocID="{F9D93462-5DD0-4F83-8A05-24FA3615D916}" presName="childText" presStyleLbl="conFgAcc1" presStyleIdx="3" presStyleCnt="6">
        <dgm:presLayoutVars>
          <dgm:bulletEnabled val="1"/>
        </dgm:presLayoutVars>
      </dgm:prSet>
      <dgm:spPr/>
      <dgm:t>
        <a:bodyPr/>
        <a:lstStyle/>
        <a:p>
          <a:endParaRPr lang="tr-TR"/>
        </a:p>
      </dgm:t>
    </dgm:pt>
    <dgm:pt modelId="{5DA9BA70-E884-490B-9F1D-E760C7454A17}" type="pres">
      <dgm:prSet presAssocID="{364BCCD0-6356-4752-9CA4-57B962E4A725}" presName="spaceBetweenRectangles" presStyleCnt="0"/>
      <dgm:spPr/>
      <dgm:t>
        <a:bodyPr/>
        <a:lstStyle/>
        <a:p>
          <a:endParaRPr lang="tr-TR"/>
        </a:p>
      </dgm:t>
    </dgm:pt>
    <dgm:pt modelId="{0AF6842A-D915-4E38-A95C-BF9CF015B47C}" type="pres">
      <dgm:prSet presAssocID="{6D81CB75-6955-47DB-95F7-045C5DC93A64}" presName="parentLin" presStyleCnt="0"/>
      <dgm:spPr/>
      <dgm:t>
        <a:bodyPr/>
        <a:lstStyle/>
        <a:p>
          <a:endParaRPr lang="tr-TR"/>
        </a:p>
      </dgm:t>
    </dgm:pt>
    <dgm:pt modelId="{AD7EE69F-2154-4733-AA9A-E91EA0DDCA60}" type="pres">
      <dgm:prSet presAssocID="{6D81CB75-6955-47DB-95F7-045C5DC93A64}" presName="parentLeftMargin" presStyleLbl="node1" presStyleIdx="3" presStyleCnt="6"/>
      <dgm:spPr/>
      <dgm:t>
        <a:bodyPr/>
        <a:lstStyle/>
        <a:p>
          <a:endParaRPr lang="tr-TR"/>
        </a:p>
      </dgm:t>
    </dgm:pt>
    <dgm:pt modelId="{EB5C459B-1E99-4282-9A23-CCCC44F57B73}" type="pres">
      <dgm:prSet presAssocID="{6D81CB75-6955-47DB-95F7-045C5DC93A64}" presName="parentText" presStyleLbl="node1" presStyleIdx="4" presStyleCnt="6" custScaleX="129421">
        <dgm:presLayoutVars>
          <dgm:chMax val="0"/>
          <dgm:bulletEnabled val="1"/>
        </dgm:presLayoutVars>
      </dgm:prSet>
      <dgm:spPr/>
      <dgm:t>
        <a:bodyPr/>
        <a:lstStyle/>
        <a:p>
          <a:endParaRPr lang="tr-TR"/>
        </a:p>
      </dgm:t>
    </dgm:pt>
    <dgm:pt modelId="{84A7D37B-FE4E-4552-92E0-C6DD0B597874}" type="pres">
      <dgm:prSet presAssocID="{6D81CB75-6955-47DB-95F7-045C5DC93A64}" presName="negativeSpace" presStyleCnt="0"/>
      <dgm:spPr/>
      <dgm:t>
        <a:bodyPr/>
        <a:lstStyle/>
        <a:p>
          <a:endParaRPr lang="tr-TR"/>
        </a:p>
      </dgm:t>
    </dgm:pt>
    <dgm:pt modelId="{D4A2DAB5-FF77-485B-8042-07A3C30F1225}" type="pres">
      <dgm:prSet presAssocID="{6D81CB75-6955-47DB-95F7-045C5DC93A64}" presName="childText" presStyleLbl="conFgAcc1" presStyleIdx="4" presStyleCnt="6">
        <dgm:presLayoutVars>
          <dgm:bulletEnabled val="1"/>
        </dgm:presLayoutVars>
      </dgm:prSet>
      <dgm:spPr/>
      <dgm:t>
        <a:bodyPr/>
        <a:lstStyle/>
        <a:p>
          <a:endParaRPr lang="tr-TR"/>
        </a:p>
      </dgm:t>
    </dgm:pt>
    <dgm:pt modelId="{89A49235-7592-48E7-B7E1-8374DF4B726B}" type="pres">
      <dgm:prSet presAssocID="{4A29A267-8502-4320-8CC1-6F92C1A79D3C}" presName="spaceBetweenRectangles" presStyleCnt="0"/>
      <dgm:spPr/>
      <dgm:t>
        <a:bodyPr/>
        <a:lstStyle/>
        <a:p>
          <a:endParaRPr lang="tr-TR"/>
        </a:p>
      </dgm:t>
    </dgm:pt>
    <dgm:pt modelId="{1E001049-2EE2-4950-81F5-11ACF9D52775}" type="pres">
      <dgm:prSet presAssocID="{DE8BB980-D09A-4607-8D49-9C7A3F744BB9}" presName="parentLin" presStyleCnt="0"/>
      <dgm:spPr/>
      <dgm:t>
        <a:bodyPr/>
        <a:lstStyle/>
        <a:p>
          <a:endParaRPr lang="tr-TR"/>
        </a:p>
      </dgm:t>
    </dgm:pt>
    <dgm:pt modelId="{E5FD2AEE-0C48-4103-8E0D-8E0C8AA99080}" type="pres">
      <dgm:prSet presAssocID="{DE8BB980-D09A-4607-8D49-9C7A3F744BB9}" presName="parentLeftMargin" presStyleLbl="node1" presStyleIdx="4" presStyleCnt="6"/>
      <dgm:spPr/>
      <dgm:t>
        <a:bodyPr/>
        <a:lstStyle/>
        <a:p>
          <a:endParaRPr lang="tr-TR"/>
        </a:p>
      </dgm:t>
    </dgm:pt>
    <dgm:pt modelId="{39BBF8FE-407F-4FFE-B8E5-077263B8EA20}" type="pres">
      <dgm:prSet presAssocID="{DE8BB980-D09A-4607-8D49-9C7A3F744BB9}" presName="parentText" presStyleLbl="node1" presStyleIdx="5" presStyleCnt="6" custScaleX="129421" custScaleY="124654">
        <dgm:presLayoutVars>
          <dgm:chMax val="0"/>
          <dgm:bulletEnabled val="1"/>
        </dgm:presLayoutVars>
      </dgm:prSet>
      <dgm:spPr/>
      <dgm:t>
        <a:bodyPr/>
        <a:lstStyle/>
        <a:p>
          <a:endParaRPr lang="tr-TR"/>
        </a:p>
      </dgm:t>
    </dgm:pt>
    <dgm:pt modelId="{4BB4A8C5-DA26-44F8-80AB-7EA9874EE65E}" type="pres">
      <dgm:prSet presAssocID="{DE8BB980-D09A-4607-8D49-9C7A3F744BB9}" presName="negativeSpace" presStyleCnt="0"/>
      <dgm:spPr/>
      <dgm:t>
        <a:bodyPr/>
        <a:lstStyle/>
        <a:p>
          <a:endParaRPr lang="tr-TR"/>
        </a:p>
      </dgm:t>
    </dgm:pt>
    <dgm:pt modelId="{62B32E32-0993-4FB7-A215-1A37C4145E34}" type="pres">
      <dgm:prSet presAssocID="{DE8BB980-D09A-4607-8D49-9C7A3F744BB9}" presName="childText" presStyleLbl="conFgAcc1" presStyleIdx="5" presStyleCnt="6">
        <dgm:presLayoutVars>
          <dgm:bulletEnabled val="1"/>
        </dgm:presLayoutVars>
      </dgm:prSet>
      <dgm:spPr/>
      <dgm:t>
        <a:bodyPr/>
        <a:lstStyle/>
        <a:p>
          <a:endParaRPr lang="tr-TR"/>
        </a:p>
      </dgm:t>
    </dgm:pt>
  </dgm:ptLst>
  <dgm:cxnLst>
    <dgm:cxn modelId="{64DD7A76-4B64-430C-9D8A-5432D72907F2}" type="presOf" srcId="{AF6E3F35-C7B9-47C7-A2AA-237BB19DAE12}" destId="{7A84307E-83C3-4F12-B47D-E0CB1A455DCE}" srcOrd="0" destOrd="0" presId="urn:microsoft.com/office/officeart/2005/8/layout/list1"/>
    <dgm:cxn modelId="{39B3B675-7C4F-4E46-A806-040742F24E62}" type="presOf" srcId="{F9D93462-5DD0-4F83-8A05-24FA3615D916}" destId="{5BFF8DFD-BCD8-427E-94C9-C5822DE0A159}" srcOrd="0" destOrd="0" presId="urn:microsoft.com/office/officeart/2005/8/layout/list1"/>
    <dgm:cxn modelId="{54B66E03-5F94-40C9-9E84-AA08988981AA}" srcId="{84A6BA4B-CA5A-4F8A-8DE1-CFBF51DFBC9D}" destId="{E4630FE8-6F02-4C66-8647-4B01130017F6}" srcOrd="1" destOrd="0" parTransId="{1520460A-BB0D-405E-B8E0-505123F7EC00}" sibTransId="{57DBA7B1-B39A-4384-9342-E71BF469D9F9}"/>
    <dgm:cxn modelId="{2428C4DC-02A4-41F9-ACAC-0245C8A2CE39}" type="presOf" srcId="{18A1875D-E4B7-4FF0-83B7-0FB99070E093}" destId="{6045BFE9-F10A-472D-9388-20602EC82EBF}" srcOrd="1" destOrd="0" presId="urn:microsoft.com/office/officeart/2005/8/layout/list1"/>
    <dgm:cxn modelId="{AD2D7B8F-B2FD-45AB-A0EE-13C581B5EC5E}" type="presOf" srcId="{6D81CB75-6955-47DB-95F7-045C5DC93A64}" destId="{AD7EE69F-2154-4733-AA9A-E91EA0DDCA60}" srcOrd="0" destOrd="0" presId="urn:microsoft.com/office/officeart/2005/8/layout/list1"/>
    <dgm:cxn modelId="{26FFDAC0-D910-49E9-B695-8E2B27045518}" type="presOf" srcId="{AF6E3F35-C7B9-47C7-A2AA-237BB19DAE12}" destId="{13C70A0C-54EB-44BB-BBE3-DA13F344C925}" srcOrd="1" destOrd="0" presId="urn:microsoft.com/office/officeart/2005/8/layout/list1"/>
    <dgm:cxn modelId="{1908F256-6B58-436E-9F35-4E434BE07B44}" srcId="{84A6BA4B-CA5A-4F8A-8DE1-CFBF51DFBC9D}" destId="{F9D93462-5DD0-4F83-8A05-24FA3615D916}" srcOrd="3" destOrd="0" parTransId="{D368F3C7-3016-4507-AF89-B77AA1B6D1CF}" sibTransId="{364BCCD0-6356-4752-9CA4-57B962E4A725}"/>
    <dgm:cxn modelId="{7613E16F-5F74-4A3D-9648-DE9C6F4CAB7D}" srcId="{84A6BA4B-CA5A-4F8A-8DE1-CFBF51DFBC9D}" destId="{AF6E3F35-C7B9-47C7-A2AA-237BB19DAE12}" srcOrd="0" destOrd="0" parTransId="{241010A4-353B-4FC3-A524-74211D8BEE82}" sibTransId="{30E54E7C-66D3-40DC-99B2-F6098E034B71}"/>
    <dgm:cxn modelId="{266FCFFF-5C5D-4DCE-8511-E1AAFE0FC0CE}" type="presOf" srcId="{F9D93462-5DD0-4F83-8A05-24FA3615D916}" destId="{D5CBA32B-4D11-4F92-B47D-02EF3C62D61C}" srcOrd="1" destOrd="0" presId="urn:microsoft.com/office/officeart/2005/8/layout/list1"/>
    <dgm:cxn modelId="{DDD1CC7C-69E6-4E72-98EB-6DECDD9ECE00}" type="presOf" srcId="{84A6BA4B-CA5A-4F8A-8DE1-CFBF51DFBC9D}" destId="{E17837F8-89EF-4BE9-8BB6-88CA2866441B}" srcOrd="0" destOrd="0" presId="urn:microsoft.com/office/officeart/2005/8/layout/list1"/>
    <dgm:cxn modelId="{FFB1B51D-FADD-451F-ACC4-07FBAB23FC2B}" srcId="{84A6BA4B-CA5A-4F8A-8DE1-CFBF51DFBC9D}" destId="{DE8BB980-D09A-4607-8D49-9C7A3F744BB9}" srcOrd="5" destOrd="0" parTransId="{B4542814-89A4-49F3-9935-12473142D518}" sibTransId="{5FC52054-A9F6-49A7-BEF7-CD440AFEF4B0}"/>
    <dgm:cxn modelId="{BBBDF243-CDBD-44AC-AA8B-F2C5ADAE1EA4}" type="presOf" srcId="{DE8BB980-D09A-4607-8D49-9C7A3F744BB9}" destId="{39BBF8FE-407F-4FFE-B8E5-077263B8EA20}" srcOrd="1" destOrd="0" presId="urn:microsoft.com/office/officeart/2005/8/layout/list1"/>
    <dgm:cxn modelId="{46AF7A05-1F8A-43B4-811E-83B98E67D918}" type="presOf" srcId="{18A1875D-E4B7-4FF0-83B7-0FB99070E093}" destId="{070CB350-5CFE-4A56-AAB3-C9E423BC012E}" srcOrd="0" destOrd="0" presId="urn:microsoft.com/office/officeart/2005/8/layout/list1"/>
    <dgm:cxn modelId="{3DE6523E-EA5C-46C1-8A87-486A60ACC7E0}" type="presOf" srcId="{DE8BB980-D09A-4607-8D49-9C7A3F744BB9}" destId="{E5FD2AEE-0C48-4103-8E0D-8E0C8AA99080}" srcOrd="0" destOrd="0" presId="urn:microsoft.com/office/officeart/2005/8/layout/list1"/>
    <dgm:cxn modelId="{5D5B5D52-E264-4501-89B2-31DABC5899C9}" type="presOf" srcId="{E4630FE8-6F02-4C66-8647-4B01130017F6}" destId="{B3DD13C9-7E25-4228-900C-E482175DD140}" srcOrd="0" destOrd="0" presId="urn:microsoft.com/office/officeart/2005/8/layout/list1"/>
    <dgm:cxn modelId="{876C1696-84E0-4253-8444-478AA00702D5}" type="presOf" srcId="{6D81CB75-6955-47DB-95F7-045C5DC93A64}" destId="{EB5C459B-1E99-4282-9A23-CCCC44F57B73}" srcOrd="1" destOrd="0" presId="urn:microsoft.com/office/officeart/2005/8/layout/list1"/>
    <dgm:cxn modelId="{2E577D1B-320C-4196-B801-DA90C49F4C9E}" type="presOf" srcId="{E4630FE8-6F02-4C66-8647-4B01130017F6}" destId="{B67E233A-9111-4EF8-B498-CAD1CBD1253C}" srcOrd="1" destOrd="0" presId="urn:microsoft.com/office/officeart/2005/8/layout/list1"/>
    <dgm:cxn modelId="{E85557D3-2338-41CB-B304-AABFF6724133}" srcId="{84A6BA4B-CA5A-4F8A-8DE1-CFBF51DFBC9D}" destId="{6D81CB75-6955-47DB-95F7-045C5DC93A64}" srcOrd="4" destOrd="0" parTransId="{53BE5088-003F-48EA-96F2-BBDA2017ACB8}" sibTransId="{4A29A267-8502-4320-8CC1-6F92C1A79D3C}"/>
    <dgm:cxn modelId="{E11D8C83-5170-4F32-BE42-618FD37F252C}" srcId="{84A6BA4B-CA5A-4F8A-8DE1-CFBF51DFBC9D}" destId="{18A1875D-E4B7-4FF0-83B7-0FB99070E093}" srcOrd="2" destOrd="0" parTransId="{B0941E2B-0201-4FB0-8496-50A4F33D1BA4}" sibTransId="{7D7C9589-86B2-4402-838D-7705F999F239}"/>
    <dgm:cxn modelId="{B66CDC5D-220C-4E22-A873-10B6E48EB20C}" type="presParOf" srcId="{E17837F8-89EF-4BE9-8BB6-88CA2866441B}" destId="{DB51BA92-4A26-436A-91B4-8D3C3BC1DA94}" srcOrd="0" destOrd="0" presId="urn:microsoft.com/office/officeart/2005/8/layout/list1"/>
    <dgm:cxn modelId="{0F31509B-D125-48E8-AC17-05743A71D229}" type="presParOf" srcId="{DB51BA92-4A26-436A-91B4-8D3C3BC1DA94}" destId="{7A84307E-83C3-4F12-B47D-E0CB1A455DCE}" srcOrd="0" destOrd="0" presId="urn:microsoft.com/office/officeart/2005/8/layout/list1"/>
    <dgm:cxn modelId="{7F6DD903-471D-4F2C-88B9-9C1EB66B0865}" type="presParOf" srcId="{DB51BA92-4A26-436A-91B4-8D3C3BC1DA94}" destId="{13C70A0C-54EB-44BB-BBE3-DA13F344C925}" srcOrd="1" destOrd="0" presId="urn:microsoft.com/office/officeart/2005/8/layout/list1"/>
    <dgm:cxn modelId="{F978525A-C16E-4D92-8130-F5887F2DD96D}" type="presParOf" srcId="{E17837F8-89EF-4BE9-8BB6-88CA2866441B}" destId="{F14D632F-DEC3-4FF4-8591-C7DEB88C8598}" srcOrd="1" destOrd="0" presId="urn:microsoft.com/office/officeart/2005/8/layout/list1"/>
    <dgm:cxn modelId="{6DC4302B-F3A3-48FD-8C73-E02C2564BC03}" type="presParOf" srcId="{E17837F8-89EF-4BE9-8BB6-88CA2866441B}" destId="{A16D6D24-A826-4E77-B636-D01667FAC3F6}" srcOrd="2" destOrd="0" presId="urn:microsoft.com/office/officeart/2005/8/layout/list1"/>
    <dgm:cxn modelId="{3F995E8D-B3B8-4AA7-93C2-DFDE6A761244}" type="presParOf" srcId="{E17837F8-89EF-4BE9-8BB6-88CA2866441B}" destId="{D87936C2-10CE-4232-AB5D-6C17FC6BEC0B}" srcOrd="3" destOrd="0" presId="urn:microsoft.com/office/officeart/2005/8/layout/list1"/>
    <dgm:cxn modelId="{2724CED1-26E3-4114-A14A-AAC5FE6695AB}" type="presParOf" srcId="{E17837F8-89EF-4BE9-8BB6-88CA2866441B}" destId="{01988DE8-2A8A-4271-AC55-F15D50D928CA}" srcOrd="4" destOrd="0" presId="urn:microsoft.com/office/officeart/2005/8/layout/list1"/>
    <dgm:cxn modelId="{2732B30F-7DDE-40A7-8838-D98280642FA8}" type="presParOf" srcId="{01988DE8-2A8A-4271-AC55-F15D50D928CA}" destId="{B3DD13C9-7E25-4228-900C-E482175DD140}" srcOrd="0" destOrd="0" presId="urn:microsoft.com/office/officeart/2005/8/layout/list1"/>
    <dgm:cxn modelId="{9D116823-1751-4057-8AAC-CE227DD8E7AF}" type="presParOf" srcId="{01988DE8-2A8A-4271-AC55-F15D50D928CA}" destId="{B67E233A-9111-4EF8-B498-CAD1CBD1253C}" srcOrd="1" destOrd="0" presId="urn:microsoft.com/office/officeart/2005/8/layout/list1"/>
    <dgm:cxn modelId="{55DCABDD-175F-4702-8A79-6FF55D5C24B8}" type="presParOf" srcId="{E17837F8-89EF-4BE9-8BB6-88CA2866441B}" destId="{57E6A440-0670-4FE5-B6E4-FB47881D36DC}" srcOrd="5" destOrd="0" presId="urn:microsoft.com/office/officeart/2005/8/layout/list1"/>
    <dgm:cxn modelId="{CB815B5D-7CE2-4DCE-AB3C-4C1DDEB11AEF}" type="presParOf" srcId="{E17837F8-89EF-4BE9-8BB6-88CA2866441B}" destId="{853D7F0F-F900-41F1-8FFE-181195C1048B}" srcOrd="6" destOrd="0" presId="urn:microsoft.com/office/officeart/2005/8/layout/list1"/>
    <dgm:cxn modelId="{A85F3047-8324-4D93-B9E9-47A8DE3435B6}" type="presParOf" srcId="{E17837F8-89EF-4BE9-8BB6-88CA2866441B}" destId="{3DF21626-0B6B-4CE5-940B-14ECCEA4754A}" srcOrd="7" destOrd="0" presId="urn:microsoft.com/office/officeart/2005/8/layout/list1"/>
    <dgm:cxn modelId="{D3048273-24CE-474F-B32C-D0CEF0F5023D}" type="presParOf" srcId="{E17837F8-89EF-4BE9-8BB6-88CA2866441B}" destId="{21D5BD3D-4208-4101-A80A-5587C05E7AD8}" srcOrd="8" destOrd="0" presId="urn:microsoft.com/office/officeart/2005/8/layout/list1"/>
    <dgm:cxn modelId="{C0192624-AA24-46C4-A54C-3DDC5F99E940}" type="presParOf" srcId="{21D5BD3D-4208-4101-A80A-5587C05E7AD8}" destId="{070CB350-5CFE-4A56-AAB3-C9E423BC012E}" srcOrd="0" destOrd="0" presId="urn:microsoft.com/office/officeart/2005/8/layout/list1"/>
    <dgm:cxn modelId="{BFB28FF9-A84F-462E-AAA2-C17E02244F74}" type="presParOf" srcId="{21D5BD3D-4208-4101-A80A-5587C05E7AD8}" destId="{6045BFE9-F10A-472D-9388-20602EC82EBF}" srcOrd="1" destOrd="0" presId="urn:microsoft.com/office/officeart/2005/8/layout/list1"/>
    <dgm:cxn modelId="{DA519581-8217-4CD6-B7D1-132EB82CC14A}" type="presParOf" srcId="{E17837F8-89EF-4BE9-8BB6-88CA2866441B}" destId="{6F00C127-DE19-476A-B305-33B509036245}" srcOrd="9" destOrd="0" presId="urn:microsoft.com/office/officeart/2005/8/layout/list1"/>
    <dgm:cxn modelId="{245494E2-ACF3-4C69-8C78-A18E6C5388C0}" type="presParOf" srcId="{E17837F8-89EF-4BE9-8BB6-88CA2866441B}" destId="{5AF909DE-F563-4CE6-890B-35B51CBA6D0B}" srcOrd="10" destOrd="0" presId="urn:microsoft.com/office/officeart/2005/8/layout/list1"/>
    <dgm:cxn modelId="{A7E7AC26-1060-4EC2-8DF2-8F9B9A9C0411}" type="presParOf" srcId="{E17837F8-89EF-4BE9-8BB6-88CA2866441B}" destId="{62CC1E2D-A6DC-4EF8-BEEB-EE96AD3184D0}" srcOrd="11" destOrd="0" presId="urn:microsoft.com/office/officeart/2005/8/layout/list1"/>
    <dgm:cxn modelId="{22DB8471-B547-4A92-8DD2-DD02294DD6B9}" type="presParOf" srcId="{E17837F8-89EF-4BE9-8BB6-88CA2866441B}" destId="{A274FF26-9C75-47CB-9DC3-D3EDA4BD9CD8}" srcOrd="12" destOrd="0" presId="urn:microsoft.com/office/officeart/2005/8/layout/list1"/>
    <dgm:cxn modelId="{EE8F6ECE-1762-4C6C-AE5A-8BD3B348E87F}" type="presParOf" srcId="{A274FF26-9C75-47CB-9DC3-D3EDA4BD9CD8}" destId="{5BFF8DFD-BCD8-427E-94C9-C5822DE0A159}" srcOrd="0" destOrd="0" presId="urn:microsoft.com/office/officeart/2005/8/layout/list1"/>
    <dgm:cxn modelId="{9B153735-658A-4955-804B-9366BCEB7276}" type="presParOf" srcId="{A274FF26-9C75-47CB-9DC3-D3EDA4BD9CD8}" destId="{D5CBA32B-4D11-4F92-B47D-02EF3C62D61C}" srcOrd="1" destOrd="0" presId="urn:microsoft.com/office/officeart/2005/8/layout/list1"/>
    <dgm:cxn modelId="{BF03A75D-FFB8-4E1E-86F3-2F6D5055A426}" type="presParOf" srcId="{E17837F8-89EF-4BE9-8BB6-88CA2866441B}" destId="{9AD76CAA-943B-4970-B6CF-2DD2067A4160}" srcOrd="13" destOrd="0" presId="urn:microsoft.com/office/officeart/2005/8/layout/list1"/>
    <dgm:cxn modelId="{B6EC371D-78CD-41A9-896B-E74DEA20F56E}" type="presParOf" srcId="{E17837F8-89EF-4BE9-8BB6-88CA2866441B}" destId="{E47D4F12-4995-4B1F-B6C1-7AD34C4C7022}" srcOrd="14" destOrd="0" presId="urn:microsoft.com/office/officeart/2005/8/layout/list1"/>
    <dgm:cxn modelId="{EF9CF7B3-9BDC-4862-BC17-DE2D19042FA5}" type="presParOf" srcId="{E17837F8-89EF-4BE9-8BB6-88CA2866441B}" destId="{5DA9BA70-E884-490B-9F1D-E760C7454A17}" srcOrd="15" destOrd="0" presId="urn:microsoft.com/office/officeart/2005/8/layout/list1"/>
    <dgm:cxn modelId="{62710CF7-1674-485B-B4B1-D1A56EEFFA09}" type="presParOf" srcId="{E17837F8-89EF-4BE9-8BB6-88CA2866441B}" destId="{0AF6842A-D915-4E38-A95C-BF9CF015B47C}" srcOrd="16" destOrd="0" presId="urn:microsoft.com/office/officeart/2005/8/layout/list1"/>
    <dgm:cxn modelId="{A684A6EE-93B2-4475-9190-8CECDB85F9C6}" type="presParOf" srcId="{0AF6842A-D915-4E38-A95C-BF9CF015B47C}" destId="{AD7EE69F-2154-4733-AA9A-E91EA0DDCA60}" srcOrd="0" destOrd="0" presId="urn:microsoft.com/office/officeart/2005/8/layout/list1"/>
    <dgm:cxn modelId="{0F4E06D9-1832-46B0-89B0-82152856B08D}" type="presParOf" srcId="{0AF6842A-D915-4E38-A95C-BF9CF015B47C}" destId="{EB5C459B-1E99-4282-9A23-CCCC44F57B73}" srcOrd="1" destOrd="0" presId="urn:microsoft.com/office/officeart/2005/8/layout/list1"/>
    <dgm:cxn modelId="{A5AFBE23-12CB-46B9-8A26-C4B05D42544F}" type="presParOf" srcId="{E17837F8-89EF-4BE9-8BB6-88CA2866441B}" destId="{84A7D37B-FE4E-4552-92E0-C6DD0B597874}" srcOrd="17" destOrd="0" presId="urn:microsoft.com/office/officeart/2005/8/layout/list1"/>
    <dgm:cxn modelId="{4A5C525E-753E-4ED0-904A-B90B2CC55781}" type="presParOf" srcId="{E17837F8-89EF-4BE9-8BB6-88CA2866441B}" destId="{D4A2DAB5-FF77-485B-8042-07A3C30F1225}" srcOrd="18" destOrd="0" presId="urn:microsoft.com/office/officeart/2005/8/layout/list1"/>
    <dgm:cxn modelId="{647953C2-CA15-4BDF-9D47-C5AE6852C83E}" type="presParOf" srcId="{E17837F8-89EF-4BE9-8BB6-88CA2866441B}" destId="{89A49235-7592-48E7-B7E1-8374DF4B726B}" srcOrd="19" destOrd="0" presId="urn:microsoft.com/office/officeart/2005/8/layout/list1"/>
    <dgm:cxn modelId="{59661B5B-07B3-465A-ABF8-92FC7A023740}" type="presParOf" srcId="{E17837F8-89EF-4BE9-8BB6-88CA2866441B}" destId="{1E001049-2EE2-4950-81F5-11ACF9D52775}" srcOrd="20" destOrd="0" presId="urn:microsoft.com/office/officeart/2005/8/layout/list1"/>
    <dgm:cxn modelId="{10843592-BE3D-4547-8068-B5E0FBC11150}" type="presParOf" srcId="{1E001049-2EE2-4950-81F5-11ACF9D52775}" destId="{E5FD2AEE-0C48-4103-8E0D-8E0C8AA99080}" srcOrd="0" destOrd="0" presId="urn:microsoft.com/office/officeart/2005/8/layout/list1"/>
    <dgm:cxn modelId="{A2AF9F2D-5B50-4E07-BA33-3C0BAD49CB79}" type="presParOf" srcId="{1E001049-2EE2-4950-81F5-11ACF9D52775}" destId="{39BBF8FE-407F-4FFE-B8E5-077263B8EA20}" srcOrd="1" destOrd="0" presId="urn:microsoft.com/office/officeart/2005/8/layout/list1"/>
    <dgm:cxn modelId="{5885194F-1F8B-4DBF-9FEE-16388D2A2DBA}" type="presParOf" srcId="{E17837F8-89EF-4BE9-8BB6-88CA2866441B}" destId="{4BB4A8C5-DA26-44F8-80AB-7EA9874EE65E}" srcOrd="21" destOrd="0" presId="urn:microsoft.com/office/officeart/2005/8/layout/list1"/>
    <dgm:cxn modelId="{3F329806-656A-4A03-BAB6-6E7777730DF5}" type="presParOf" srcId="{E17837F8-89EF-4BE9-8BB6-88CA2866441B}" destId="{62B32E32-0993-4FB7-A215-1A37C4145E34}" srcOrd="22"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8A50CDF-C181-4F39-A9F3-8003B7AB7C77}" type="doc">
      <dgm:prSet loTypeId="urn:microsoft.com/office/officeart/2005/8/layout/chevron2" loCatId="list" qsTypeId="urn:microsoft.com/office/officeart/2005/8/quickstyle/simple5" qsCatId="simple" csTypeId="urn:microsoft.com/office/officeart/2005/8/colors/accent1_5" csCatId="accent1" phldr="1"/>
      <dgm:spPr/>
      <dgm:t>
        <a:bodyPr/>
        <a:lstStyle/>
        <a:p>
          <a:endParaRPr lang="tr-TR"/>
        </a:p>
      </dgm:t>
    </dgm:pt>
    <dgm:pt modelId="{AD385935-D0DB-490B-84B4-76A108A14EEB}">
      <dgm:prSet phldrT="[Metin]" phldr="1"/>
      <dgm:spPr/>
      <dgm:t>
        <a:bodyPr/>
        <a:lstStyle/>
        <a:p>
          <a:endParaRPr lang="tr-TR" dirty="0"/>
        </a:p>
      </dgm:t>
    </dgm:pt>
    <dgm:pt modelId="{A0939BBD-F8CE-4521-97E3-E6055DB5EB08}" type="parTrans" cxnId="{F04E8C7B-E9F9-4956-BD95-C2D77B8AB1D7}">
      <dgm:prSet/>
      <dgm:spPr/>
      <dgm:t>
        <a:bodyPr/>
        <a:lstStyle/>
        <a:p>
          <a:endParaRPr lang="tr-TR"/>
        </a:p>
      </dgm:t>
    </dgm:pt>
    <dgm:pt modelId="{4A88C44E-2B29-412A-8C28-5AE65283E6B0}" type="sibTrans" cxnId="{F04E8C7B-E9F9-4956-BD95-C2D77B8AB1D7}">
      <dgm:prSet/>
      <dgm:spPr/>
      <dgm:t>
        <a:bodyPr/>
        <a:lstStyle/>
        <a:p>
          <a:endParaRPr lang="tr-TR"/>
        </a:p>
      </dgm:t>
    </dgm:pt>
    <dgm:pt modelId="{85044156-7CFB-43A9-AA77-ADC2374F1C05}">
      <dgm:prSet phldrT="[Metin]" custT="1"/>
      <dgm:spPr/>
      <dgm:t>
        <a:bodyPr/>
        <a:lstStyle/>
        <a:p>
          <a:r>
            <a:rPr lang="tr-TR" sz="1600" dirty="0" smtClean="0">
              <a:solidFill>
                <a:schemeClr val="tx2">
                  <a:lumMod val="75000"/>
                </a:schemeClr>
              </a:solidFill>
            </a:rPr>
            <a:t>Her türlü müteahhitlik giderleri. ( 06 – Sermaye Giderleri )</a:t>
          </a:r>
          <a:endParaRPr lang="tr-TR" sz="1600" dirty="0">
            <a:solidFill>
              <a:schemeClr val="tx2">
                <a:lumMod val="75000"/>
              </a:schemeClr>
            </a:solidFill>
          </a:endParaRPr>
        </a:p>
      </dgm:t>
    </dgm:pt>
    <dgm:pt modelId="{A92213CC-2A06-46DF-A6DF-D350DA280D05}" type="parTrans" cxnId="{7CF94BCA-A32A-4DC9-BBDA-53F504D3C0B6}">
      <dgm:prSet/>
      <dgm:spPr/>
      <dgm:t>
        <a:bodyPr/>
        <a:lstStyle/>
        <a:p>
          <a:endParaRPr lang="tr-TR"/>
        </a:p>
      </dgm:t>
    </dgm:pt>
    <dgm:pt modelId="{9652B047-A43E-4A99-AC0F-87AC4594C4E0}" type="sibTrans" cxnId="{7CF94BCA-A32A-4DC9-BBDA-53F504D3C0B6}">
      <dgm:prSet/>
      <dgm:spPr/>
      <dgm:t>
        <a:bodyPr/>
        <a:lstStyle/>
        <a:p>
          <a:endParaRPr lang="tr-TR"/>
        </a:p>
      </dgm:t>
    </dgm:pt>
    <dgm:pt modelId="{152C8CDE-834E-44F0-AFC4-375D31BEE2AC}">
      <dgm:prSet phldrT="[Metin]" phldr="1"/>
      <dgm:spPr/>
      <dgm:t>
        <a:bodyPr/>
        <a:lstStyle/>
        <a:p>
          <a:endParaRPr lang="tr-TR" dirty="0"/>
        </a:p>
      </dgm:t>
    </dgm:pt>
    <dgm:pt modelId="{D1405625-9059-41D7-A2E3-A32EC0DDCBFB}" type="parTrans" cxnId="{8D6CD8C2-EAF7-411B-87C0-ADC27A948D4B}">
      <dgm:prSet/>
      <dgm:spPr/>
      <dgm:t>
        <a:bodyPr/>
        <a:lstStyle/>
        <a:p>
          <a:endParaRPr lang="tr-TR"/>
        </a:p>
      </dgm:t>
    </dgm:pt>
    <dgm:pt modelId="{E750E2BD-0F61-4FC9-A87C-D9AF92A897C0}" type="sibTrans" cxnId="{8D6CD8C2-EAF7-411B-87C0-ADC27A948D4B}">
      <dgm:prSet/>
      <dgm:spPr/>
      <dgm:t>
        <a:bodyPr/>
        <a:lstStyle/>
        <a:p>
          <a:endParaRPr lang="tr-TR"/>
        </a:p>
      </dgm:t>
    </dgm:pt>
    <dgm:pt modelId="{1C1EA19D-C583-4F66-BDA1-777FBB7C4210}">
      <dgm:prSet phldrT="[Metin]" custT="1"/>
      <dgm:spPr/>
      <dgm:t>
        <a:bodyPr/>
        <a:lstStyle/>
        <a:p>
          <a:r>
            <a:rPr lang="tr-TR" sz="1600" dirty="0" smtClean="0">
              <a:solidFill>
                <a:schemeClr val="tx2">
                  <a:lumMod val="75000"/>
                </a:schemeClr>
              </a:solidFill>
            </a:rPr>
            <a:t>Limite bakılmaksızın doğrudan temin hariç ihale yöntemleri ile gerçekleştirilen mal, hizmet ve yapım satın alma giderleri.</a:t>
          </a:r>
          <a:endParaRPr lang="tr-TR" sz="1600" dirty="0">
            <a:solidFill>
              <a:schemeClr val="tx2">
                <a:lumMod val="75000"/>
              </a:schemeClr>
            </a:solidFill>
          </a:endParaRPr>
        </a:p>
      </dgm:t>
    </dgm:pt>
    <dgm:pt modelId="{12C36378-7440-4DAB-958D-C22EDA663F58}" type="parTrans" cxnId="{4C829AF6-F1C1-4848-97D6-4137F3C836C9}">
      <dgm:prSet/>
      <dgm:spPr/>
      <dgm:t>
        <a:bodyPr/>
        <a:lstStyle/>
        <a:p>
          <a:endParaRPr lang="tr-TR"/>
        </a:p>
      </dgm:t>
    </dgm:pt>
    <dgm:pt modelId="{DE301B0F-F9B3-4259-984B-C9E385AF1FDD}" type="sibTrans" cxnId="{4C829AF6-F1C1-4848-97D6-4137F3C836C9}">
      <dgm:prSet/>
      <dgm:spPr/>
      <dgm:t>
        <a:bodyPr/>
        <a:lstStyle/>
        <a:p>
          <a:endParaRPr lang="tr-TR"/>
        </a:p>
      </dgm:t>
    </dgm:pt>
    <dgm:pt modelId="{591E80A8-B39F-49E8-8989-57A5C9088A20}">
      <dgm:prSet phldrT="[Metin]" phldr="1"/>
      <dgm:spPr/>
      <dgm:t>
        <a:bodyPr/>
        <a:lstStyle/>
        <a:p>
          <a:endParaRPr lang="tr-TR" dirty="0"/>
        </a:p>
      </dgm:t>
    </dgm:pt>
    <dgm:pt modelId="{8FAC7B60-4267-40EF-A87C-8FAEF7D83B59}" type="parTrans" cxnId="{5F1FD7D5-F950-4D6E-8CC8-C40E8ED88D7B}">
      <dgm:prSet/>
      <dgm:spPr/>
      <dgm:t>
        <a:bodyPr/>
        <a:lstStyle/>
        <a:p>
          <a:endParaRPr lang="tr-TR"/>
        </a:p>
      </dgm:t>
    </dgm:pt>
    <dgm:pt modelId="{85A9FA2A-9572-408B-9CDC-C773EF0AABEA}" type="sibTrans" cxnId="{5F1FD7D5-F950-4D6E-8CC8-C40E8ED88D7B}">
      <dgm:prSet/>
      <dgm:spPr/>
      <dgm:t>
        <a:bodyPr/>
        <a:lstStyle/>
        <a:p>
          <a:endParaRPr lang="tr-TR"/>
        </a:p>
      </dgm:t>
    </dgm:pt>
    <dgm:pt modelId="{A67EC032-EAB5-4B34-BCF5-055D8ECA0E12}">
      <dgm:prSet phldrT="[Metin]"/>
      <dgm:spPr/>
      <dgm:t>
        <a:bodyPr/>
        <a:lstStyle/>
        <a:p>
          <a:r>
            <a:rPr lang="tr-TR" dirty="0" smtClean="0">
              <a:solidFill>
                <a:schemeClr val="tx2">
                  <a:lumMod val="75000"/>
                </a:schemeClr>
              </a:solidFill>
            </a:rPr>
            <a:t>03.7 ve 06 tertibindeki menkul mallar, gayri maddi hak alım, bakım ve onarım giderleri</a:t>
          </a:r>
          <a:endParaRPr lang="tr-TR" dirty="0">
            <a:solidFill>
              <a:schemeClr val="tx2">
                <a:lumMod val="75000"/>
              </a:schemeClr>
            </a:solidFill>
          </a:endParaRPr>
        </a:p>
      </dgm:t>
    </dgm:pt>
    <dgm:pt modelId="{6953B549-0815-4447-8252-71DD96C43B85}" type="parTrans" cxnId="{198223A0-C045-4F60-B2B4-6399D97A0ABB}">
      <dgm:prSet/>
      <dgm:spPr/>
      <dgm:t>
        <a:bodyPr/>
        <a:lstStyle/>
        <a:p>
          <a:endParaRPr lang="tr-TR"/>
        </a:p>
      </dgm:t>
    </dgm:pt>
    <dgm:pt modelId="{B17850C6-F692-40F3-84A0-8C31D0354DAB}" type="sibTrans" cxnId="{198223A0-C045-4F60-B2B4-6399D97A0ABB}">
      <dgm:prSet/>
      <dgm:spPr/>
      <dgm:t>
        <a:bodyPr/>
        <a:lstStyle/>
        <a:p>
          <a:endParaRPr lang="tr-TR"/>
        </a:p>
      </dgm:t>
    </dgm:pt>
    <dgm:pt modelId="{1567253D-B41E-400B-AE27-14BDFFECE5A9}">
      <dgm:prSet phldrT="[Metin]" phldr="1"/>
      <dgm:spPr/>
      <dgm:t>
        <a:bodyPr/>
        <a:lstStyle/>
        <a:p>
          <a:endParaRPr lang="tr-TR" dirty="0"/>
        </a:p>
      </dgm:t>
    </dgm:pt>
    <dgm:pt modelId="{F03723E7-791A-4294-B935-282C366CB9EF}" type="parTrans" cxnId="{52473791-E5BF-4445-BE18-669970980364}">
      <dgm:prSet/>
      <dgm:spPr/>
      <dgm:t>
        <a:bodyPr/>
        <a:lstStyle/>
        <a:p>
          <a:endParaRPr lang="tr-TR"/>
        </a:p>
      </dgm:t>
    </dgm:pt>
    <dgm:pt modelId="{C062709B-7D0D-49D7-9E98-8C8AAEA49783}" type="sibTrans" cxnId="{52473791-E5BF-4445-BE18-669970980364}">
      <dgm:prSet/>
      <dgm:spPr/>
      <dgm:t>
        <a:bodyPr/>
        <a:lstStyle/>
        <a:p>
          <a:endParaRPr lang="tr-TR"/>
        </a:p>
      </dgm:t>
    </dgm:pt>
    <dgm:pt modelId="{57678741-D503-407D-AB93-FD2F04B46495}">
      <dgm:prSet phldrT="[Metin]" custT="1"/>
      <dgm:spPr/>
      <dgm:t>
        <a:bodyPr/>
        <a:lstStyle/>
        <a:p>
          <a:r>
            <a:rPr lang="nb-NO" sz="1600" dirty="0" smtClean="0">
              <a:solidFill>
                <a:schemeClr val="tx2">
                  <a:lumMod val="75000"/>
                </a:schemeClr>
              </a:solidFill>
            </a:rPr>
            <a:t>03.8 ve 06 tertibindeki gayrimenkul mal bakım ve onarım giderleri,</a:t>
          </a:r>
          <a:endParaRPr lang="tr-TR" sz="1600" dirty="0">
            <a:solidFill>
              <a:schemeClr val="tx2">
                <a:lumMod val="75000"/>
              </a:schemeClr>
            </a:solidFill>
          </a:endParaRPr>
        </a:p>
      </dgm:t>
    </dgm:pt>
    <dgm:pt modelId="{38C6F709-5619-4AAF-815F-1739806F1D0B}" type="parTrans" cxnId="{B81B10ED-CFDC-4DAA-8145-F5DFEAD9AAB3}">
      <dgm:prSet/>
      <dgm:spPr/>
      <dgm:t>
        <a:bodyPr/>
        <a:lstStyle/>
        <a:p>
          <a:endParaRPr lang="tr-TR"/>
        </a:p>
      </dgm:t>
    </dgm:pt>
    <dgm:pt modelId="{EB371312-5DF3-4C51-91B6-81152F761702}" type="sibTrans" cxnId="{B81B10ED-CFDC-4DAA-8145-F5DFEAD9AAB3}">
      <dgm:prSet/>
      <dgm:spPr/>
      <dgm:t>
        <a:bodyPr/>
        <a:lstStyle/>
        <a:p>
          <a:endParaRPr lang="tr-TR"/>
        </a:p>
      </dgm:t>
    </dgm:pt>
    <dgm:pt modelId="{0F3DE041-D48D-4146-B25A-EB09B6AC86C1}">
      <dgm:prSet phldrT="[Metin]" phldr="1"/>
      <dgm:spPr/>
      <dgm:t>
        <a:bodyPr/>
        <a:lstStyle/>
        <a:p>
          <a:endParaRPr lang="tr-TR" dirty="0"/>
        </a:p>
      </dgm:t>
    </dgm:pt>
    <dgm:pt modelId="{40388A15-468E-4A51-AA3E-4F25A65CABA8}" type="parTrans" cxnId="{7FBBC8B6-955A-4AC8-BEB4-CE4636F93105}">
      <dgm:prSet/>
      <dgm:spPr/>
      <dgm:t>
        <a:bodyPr/>
        <a:lstStyle/>
        <a:p>
          <a:endParaRPr lang="tr-TR"/>
        </a:p>
      </dgm:t>
    </dgm:pt>
    <dgm:pt modelId="{F3D05ED9-3BED-4998-B021-ACAA21B05820}" type="sibTrans" cxnId="{7FBBC8B6-955A-4AC8-BEB4-CE4636F93105}">
      <dgm:prSet/>
      <dgm:spPr/>
      <dgm:t>
        <a:bodyPr/>
        <a:lstStyle/>
        <a:p>
          <a:endParaRPr lang="tr-TR"/>
        </a:p>
      </dgm:t>
    </dgm:pt>
    <dgm:pt modelId="{8A0DD1B4-CCFA-4697-98AA-07A7CA02BBE0}">
      <dgm:prSet phldrT="[Metin]" custT="1"/>
      <dgm:spPr/>
      <dgm:t>
        <a:bodyPr/>
        <a:lstStyle/>
        <a:p>
          <a:r>
            <a:rPr lang="tr-TR" sz="1600" dirty="0" smtClean="0">
              <a:solidFill>
                <a:schemeClr val="tx2">
                  <a:lumMod val="75000"/>
                </a:schemeClr>
              </a:solidFill>
            </a:rPr>
            <a:t>Doğrudan temin yöntemi ile diğer tertiplerden yapılan satın almalarda tutarı 10.000.-TL’yi geçen (KDV hariç) giderler</a:t>
          </a:r>
          <a:endParaRPr lang="tr-TR" sz="1600" dirty="0">
            <a:solidFill>
              <a:schemeClr val="tx2">
                <a:lumMod val="75000"/>
              </a:schemeClr>
            </a:solidFill>
          </a:endParaRPr>
        </a:p>
      </dgm:t>
    </dgm:pt>
    <dgm:pt modelId="{3D477C2F-ED63-4787-B395-C693656F08A9}" type="parTrans" cxnId="{9DEA56D4-54BB-4976-93CB-A80D6A83151E}">
      <dgm:prSet/>
      <dgm:spPr/>
      <dgm:t>
        <a:bodyPr/>
        <a:lstStyle/>
        <a:p>
          <a:endParaRPr lang="tr-TR"/>
        </a:p>
      </dgm:t>
    </dgm:pt>
    <dgm:pt modelId="{57D66255-C977-4E57-B9F7-69715C8EFBB9}" type="sibTrans" cxnId="{9DEA56D4-54BB-4976-93CB-A80D6A83151E}">
      <dgm:prSet/>
      <dgm:spPr/>
      <dgm:t>
        <a:bodyPr/>
        <a:lstStyle/>
        <a:p>
          <a:endParaRPr lang="tr-TR"/>
        </a:p>
      </dgm:t>
    </dgm:pt>
    <dgm:pt modelId="{D8515A19-9BB4-42A5-B72F-CDC528C11551}">
      <dgm:prSet phldrT="[Metin]" phldr="1"/>
      <dgm:spPr/>
      <dgm:t>
        <a:bodyPr/>
        <a:lstStyle/>
        <a:p>
          <a:endParaRPr lang="tr-TR" dirty="0"/>
        </a:p>
      </dgm:t>
    </dgm:pt>
    <dgm:pt modelId="{71B339BD-68C7-4373-BE2E-D65BCE6F633B}" type="parTrans" cxnId="{1BFF7C71-A914-4DB4-9699-D3E4B28DFD3D}">
      <dgm:prSet/>
      <dgm:spPr/>
      <dgm:t>
        <a:bodyPr/>
        <a:lstStyle/>
        <a:p>
          <a:endParaRPr lang="tr-TR"/>
        </a:p>
      </dgm:t>
    </dgm:pt>
    <dgm:pt modelId="{3757545D-00BC-40D2-982B-8D50C7BB76CB}" type="sibTrans" cxnId="{1BFF7C71-A914-4DB4-9699-D3E4B28DFD3D}">
      <dgm:prSet/>
      <dgm:spPr/>
      <dgm:t>
        <a:bodyPr/>
        <a:lstStyle/>
        <a:p>
          <a:endParaRPr lang="tr-TR"/>
        </a:p>
      </dgm:t>
    </dgm:pt>
    <dgm:pt modelId="{B724BCAD-2275-4464-A26E-B0B38EAD1F84}">
      <dgm:prSet phldrT="[Metin]" custT="1"/>
      <dgm:spPr/>
      <dgm:t>
        <a:bodyPr/>
        <a:lstStyle/>
        <a:p>
          <a:r>
            <a:rPr lang="tr-TR" sz="1600" dirty="0" smtClean="0">
              <a:solidFill>
                <a:schemeClr val="tx2">
                  <a:lumMod val="75000"/>
                </a:schemeClr>
              </a:solidFill>
            </a:rPr>
            <a:t>Elektrik ödemelerine ilişkin giderler</a:t>
          </a:r>
          <a:endParaRPr lang="tr-TR" sz="1600" dirty="0">
            <a:solidFill>
              <a:schemeClr val="tx2">
                <a:lumMod val="75000"/>
              </a:schemeClr>
            </a:solidFill>
          </a:endParaRPr>
        </a:p>
      </dgm:t>
    </dgm:pt>
    <dgm:pt modelId="{177BC533-CC4D-4458-82CC-243AF4DB760A}" type="parTrans" cxnId="{DC1E8706-8208-4F9E-992B-99C98310D800}">
      <dgm:prSet/>
      <dgm:spPr/>
      <dgm:t>
        <a:bodyPr/>
        <a:lstStyle/>
        <a:p>
          <a:endParaRPr lang="tr-TR"/>
        </a:p>
      </dgm:t>
    </dgm:pt>
    <dgm:pt modelId="{7F083347-ECA8-48B1-8429-317B707EEAD5}" type="sibTrans" cxnId="{DC1E8706-8208-4F9E-992B-99C98310D800}">
      <dgm:prSet/>
      <dgm:spPr/>
      <dgm:t>
        <a:bodyPr/>
        <a:lstStyle/>
        <a:p>
          <a:endParaRPr lang="tr-TR"/>
        </a:p>
      </dgm:t>
    </dgm:pt>
    <dgm:pt modelId="{9D1EDA3C-37E9-4C88-B329-D5A243309CA2}">
      <dgm:prSet/>
      <dgm:spPr/>
      <dgm:t>
        <a:bodyPr/>
        <a:lstStyle/>
        <a:p>
          <a:r>
            <a:rPr lang="tr-TR" dirty="0" smtClean="0">
              <a:solidFill>
                <a:schemeClr val="tx2">
                  <a:lumMod val="75000"/>
                </a:schemeClr>
              </a:solidFill>
            </a:rPr>
            <a:t>(Yurt dışından yapılacak yayın alımları ile elektronik veri tabanı abonelikleri hariç)</a:t>
          </a:r>
        </a:p>
      </dgm:t>
    </dgm:pt>
    <dgm:pt modelId="{C1400BA8-6C9F-4EE9-BF95-14DFABC9FF20}" type="parTrans" cxnId="{04FA81E5-4C83-44C5-A3FD-EF1384604AD3}">
      <dgm:prSet/>
      <dgm:spPr/>
      <dgm:t>
        <a:bodyPr/>
        <a:lstStyle/>
        <a:p>
          <a:endParaRPr lang="tr-TR"/>
        </a:p>
      </dgm:t>
    </dgm:pt>
    <dgm:pt modelId="{9D2C7BE4-A9C8-43F0-9422-EE74D297701E}" type="sibTrans" cxnId="{04FA81E5-4C83-44C5-A3FD-EF1384604AD3}">
      <dgm:prSet/>
      <dgm:spPr/>
      <dgm:t>
        <a:bodyPr/>
        <a:lstStyle/>
        <a:p>
          <a:endParaRPr lang="tr-TR"/>
        </a:p>
      </dgm:t>
    </dgm:pt>
    <dgm:pt modelId="{CADDB802-0AF2-4ACD-B708-2D1A788D883E}" type="pres">
      <dgm:prSet presAssocID="{28A50CDF-C181-4F39-A9F3-8003B7AB7C77}" presName="linearFlow" presStyleCnt="0">
        <dgm:presLayoutVars>
          <dgm:dir/>
          <dgm:animLvl val="lvl"/>
          <dgm:resizeHandles val="exact"/>
        </dgm:presLayoutVars>
      </dgm:prSet>
      <dgm:spPr/>
      <dgm:t>
        <a:bodyPr/>
        <a:lstStyle/>
        <a:p>
          <a:endParaRPr lang="tr-TR"/>
        </a:p>
      </dgm:t>
    </dgm:pt>
    <dgm:pt modelId="{C3001AFB-10A5-44E7-8E90-E9C11365F118}" type="pres">
      <dgm:prSet presAssocID="{AD385935-D0DB-490B-84B4-76A108A14EEB}" presName="composite" presStyleCnt="0"/>
      <dgm:spPr/>
      <dgm:t>
        <a:bodyPr/>
        <a:lstStyle/>
        <a:p>
          <a:endParaRPr lang="tr-TR"/>
        </a:p>
      </dgm:t>
    </dgm:pt>
    <dgm:pt modelId="{2D7404D4-4A2D-4B9C-839E-9C05CCA5A229}" type="pres">
      <dgm:prSet presAssocID="{AD385935-D0DB-490B-84B4-76A108A14EEB}" presName="parentText" presStyleLbl="alignNode1" presStyleIdx="0" presStyleCnt="6">
        <dgm:presLayoutVars>
          <dgm:chMax val="1"/>
          <dgm:bulletEnabled val="1"/>
        </dgm:presLayoutVars>
      </dgm:prSet>
      <dgm:spPr/>
      <dgm:t>
        <a:bodyPr/>
        <a:lstStyle/>
        <a:p>
          <a:endParaRPr lang="tr-TR"/>
        </a:p>
      </dgm:t>
    </dgm:pt>
    <dgm:pt modelId="{869F4201-3BDD-4670-BB1F-74543B2D7284}" type="pres">
      <dgm:prSet presAssocID="{AD385935-D0DB-490B-84B4-76A108A14EEB}" presName="descendantText" presStyleLbl="alignAcc1" presStyleIdx="0" presStyleCnt="6">
        <dgm:presLayoutVars>
          <dgm:bulletEnabled val="1"/>
        </dgm:presLayoutVars>
      </dgm:prSet>
      <dgm:spPr/>
      <dgm:t>
        <a:bodyPr/>
        <a:lstStyle/>
        <a:p>
          <a:endParaRPr lang="tr-TR"/>
        </a:p>
      </dgm:t>
    </dgm:pt>
    <dgm:pt modelId="{C3E2DABC-E03C-428B-A287-8E6F4BC82BCB}" type="pres">
      <dgm:prSet presAssocID="{4A88C44E-2B29-412A-8C28-5AE65283E6B0}" presName="sp" presStyleCnt="0"/>
      <dgm:spPr/>
      <dgm:t>
        <a:bodyPr/>
        <a:lstStyle/>
        <a:p>
          <a:endParaRPr lang="tr-TR"/>
        </a:p>
      </dgm:t>
    </dgm:pt>
    <dgm:pt modelId="{E5713391-FFF5-4DEF-A8BD-A5EB94B8BCAB}" type="pres">
      <dgm:prSet presAssocID="{152C8CDE-834E-44F0-AFC4-375D31BEE2AC}" presName="composite" presStyleCnt="0"/>
      <dgm:spPr/>
      <dgm:t>
        <a:bodyPr/>
        <a:lstStyle/>
        <a:p>
          <a:endParaRPr lang="tr-TR"/>
        </a:p>
      </dgm:t>
    </dgm:pt>
    <dgm:pt modelId="{107733A2-B917-410D-BE54-6881BE380AD9}" type="pres">
      <dgm:prSet presAssocID="{152C8CDE-834E-44F0-AFC4-375D31BEE2AC}" presName="parentText" presStyleLbl="alignNode1" presStyleIdx="1" presStyleCnt="6">
        <dgm:presLayoutVars>
          <dgm:chMax val="1"/>
          <dgm:bulletEnabled val="1"/>
        </dgm:presLayoutVars>
      </dgm:prSet>
      <dgm:spPr/>
      <dgm:t>
        <a:bodyPr/>
        <a:lstStyle/>
        <a:p>
          <a:endParaRPr lang="tr-TR"/>
        </a:p>
      </dgm:t>
    </dgm:pt>
    <dgm:pt modelId="{AE543243-ABDB-4BF3-BEE4-506E120DD522}" type="pres">
      <dgm:prSet presAssocID="{152C8CDE-834E-44F0-AFC4-375D31BEE2AC}" presName="descendantText" presStyleLbl="alignAcc1" presStyleIdx="1" presStyleCnt="6">
        <dgm:presLayoutVars>
          <dgm:bulletEnabled val="1"/>
        </dgm:presLayoutVars>
      </dgm:prSet>
      <dgm:spPr/>
      <dgm:t>
        <a:bodyPr/>
        <a:lstStyle/>
        <a:p>
          <a:endParaRPr lang="tr-TR"/>
        </a:p>
      </dgm:t>
    </dgm:pt>
    <dgm:pt modelId="{8007EBEC-B5BF-4DA2-B740-85DCF2E2B686}" type="pres">
      <dgm:prSet presAssocID="{E750E2BD-0F61-4FC9-A87C-D9AF92A897C0}" presName="sp" presStyleCnt="0"/>
      <dgm:spPr/>
      <dgm:t>
        <a:bodyPr/>
        <a:lstStyle/>
        <a:p>
          <a:endParaRPr lang="tr-TR"/>
        </a:p>
      </dgm:t>
    </dgm:pt>
    <dgm:pt modelId="{946F9A2C-29BC-4906-86B4-22B754AC3331}" type="pres">
      <dgm:prSet presAssocID="{591E80A8-B39F-49E8-8989-57A5C9088A20}" presName="composite" presStyleCnt="0"/>
      <dgm:spPr/>
      <dgm:t>
        <a:bodyPr/>
        <a:lstStyle/>
        <a:p>
          <a:endParaRPr lang="tr-TR"/>
        </a:p>
      </dgm:t>
    </dgm:pt>
    <dgm:pt modelId="{CB5A9D37-E8C2-4A64-8ACD-6D1108A4E9A4}" type="pres">
      <dgm:prSet presAssocID="{591E80A8-B39F-49E8-8989-57A5C9088A20}" presName="parentText" presStyleLbl="alignNode1" presStyleIdx="2" presStyleCnt="6">
        <dgm:presLayoutVars>
          <dgm:chMax val="1"/>
          <dgm:bulletEnabled val="1"/>
        </dgm:presLayoutVars>
      </dgm:prSet>
      <dgm:spPr/>
      <dgm:t>
        <a:bodyPr/>
        <a:lstStyle/>
        <a:p>
          <a:endParaRPr lang="tr-TR"/>
        </a:p>
      </dgm:t>
    </dgm:pt>
    <dgm:pt modelId="{73732B14-3D65-47DD-9F1E-7615204C3B2A}" type="pres">
      <dgm:prSet presAssocID="{591E80A8-B39F-49E8-8989-57A5C9088A20}" presName="descendantText" presStyleLbl="alignAcc1" presStyleIdx="2" presStyleCnt="6">
        <dgm:presLayoutVars>
          <dgm:bulletEnabled val="1"/>
        </dgm:presLayoutVars>
      </dgm:prSet>
      <dgm:spPr/>
      <dgm:t>
        <a:bodyPr/>
        <a:lstStyle/>
        <a:p>
          <a:endParaRPr lang="tr-TR"/>
        </a:p>
      </dgm:t>
    </dgm:pt>
    <dgm:pt modelId="{5B3FC0EA-5349-4E17-9B65-8C7177499C3D}" type="pres">
      <dgm:prSet presAssocID="{85A9FA2A-9572-408B-9CDC-C773EF0AABEA}" presName="sp" presStyleCnt="0"/>
      <dgm:spPr/>
      <dgm:t>
        <a:bodyPr/>
        <a:lstStyle/>
        <a:p>
          <a:endParaRPr lang="tr-TR"/>
        </a:p>
      </dgm:t>
    </dgm:pt>
    <dgm:pt modelId="{43DE7134-8C6F-4268-BC08-308A83B31555}" type="pres">
      <dgm:prSet presAssocID="{1567253D-B41E-400B-AE27-14BDFFECE5A9}" presName="composite" presStyleCnt="0"/>
      <dgm:spPr/>
      <dgm:t>
        <a:bodyPr/>
        <a:lstStyle/>
        <a:p>
          <a:endParaRPr lang="tr-TR"/>
        </a:p>
      </dgm:t>
    </dgm:pt>
    <dgm:pt modelId="{F7C8844F-BFE9-4B10-A4BB-1722B23D8879}" type="pres">
      <dgm:prSet presAssocID="{1567253D-B41E-400B-AE27-14BDFFECE5A9}" presName="parentText" presStyleLbl="alignNode1" presStyleIdx="3" presStyleCnt="6">
        <dgm:presLayoutVars>
          <dgm:chMax val="1"/>
          <dgm:bulletEnabled val="1"/>
        </dgm:presLayoutVars>
      </dgm:prSet>
      <dgm:spPr/>
      <dgm:t>
        <a:bodyPr/>
        <a:lstStyle/>
        <a:p>
          <a:endParaRPr lang="tr-TR"/>
        </a:p>
      </dgm:t>
    </dgm:pt>
    <dgm:pt modelId="{70903A75-73BE-409F-9BC6-28DDC5F979B5}" type="pres">
      <dgm:prSet presAssocID="{1567253D-B41E-400B-AE27-14BDFFECE5A9}" presName="descendantText" presStyleLbl="alignAcc1" presStyleIdx="3" presStyleCnt="6">
        <dgm:presLayoutVars>
          <dgm:bulletEnabled val="1"/>
        </dgm:presLayoutVars>
      </dgm:prSet>
      <dgm:spPr/>
      <dgm:t>
        <a:bodyPr/>
        <a:lstStyle/>
        <a:p>
          <a:endParaRPr lang="tr-TR"/>
        </a:p>
      </dgm:t>
    </dgm:pt>
    <dgm:pt modelId="{E8EF7E95-BDB5-4E79-8FC1-9BB2F620FC01}" type="pres">
      <dgm:prSet presAssocID="{C062709B-7D0D-49D7-9E98-8C8AAEA49783}" presName="sp" presStyleCnt="0"/>
      <dgm:spPr/>
      <dgm:t>
        <a:bodyPr/>
        <a:lstStyle/>
        <a:p>
          <a:endParaRPr lang="tr-TR"/>
        </a:p>
      </dgm:t>
    </dgm:pt>
    <dgm:pt modelId="{8EAC650E-021E-43F4-AD15-A5EC275C49C6}" type="pres">
      <dgm:prSet presAssocID="{0F3DE041-D48D-4146-B25A-EB09B6AC86C1}" presName="composite" presStyleCnt="0"/>
      <dgm:spPr/>
      <dgm:t>
        <a:bodyPr/>
        <a:lstStyle/>
        <a:p>
          <a:endParaRPr lang="tr-TR"/>
        </a:p>
      </dgm:t>
    </dgm:pt>
    <dgm:pt modelId="{A28E8F9D-5B64-448E-9190-BEFA9288FB92}" type="pres">
      <dgm:prSet presAssocID="{0F3DE041-D48D-4146-B25A-EB09B6AC86C1}" presName="parentText" presStyleLbl="alignNode1" presStyleIdx="4" presStyleCnt="6">
        <dgm:presLayoutVars>
          <dgm:chMax val="1"/>
          <dgm:bulletEnabled val="1"/>
        </dgm:presLayoutVars>
      </dgm:prSet>
      <dgm:spPr/>
      <dgm:t>
        <a:bodyPr/>
        <a:lstStyle/>
        <a:p>
          <a:endParaRPr lang="tr-TR"/>
        </a:p>
      </dgm:t>
    </dgm:pt>
    <dgm:pt modelId="{03E01A15-3252-4CA4-B3FD-5A33DB45E154}" type="pres">
      <dgm:prSet presAssocID="{0F3DE041-D48D-4146-B25A-EB09B6AC86C1}" presName="descendantText" presStyleLbl="alignAcc1" presStyleIdx="4" presStyleCnt="6">
        <dgm:presLayoutVars>
          <dgm:bulletEnabled val="1"/>
        </dgm:presLayoutVars>
      </dgm:prSet>
      <dgm:spPr/>
      <dgm:t>
        <a:bodyPr/>
        <a:lstStyle/>
        <a:p>
          <a:endParaRPr lang="tr-TR"/>
        </a:p>
      </dgm:t>
    </dgm:pt>
    <dgm:pt modelId="{ABC812D2-4E08-4F86-B214-5ECCAB5B625B}" type="pres">
      <dgm:prSet presAssocID="{F3D05ED9-3BED-4998-B021-ACAA21B05820}" presName="sp" presStyleCnt="0"/>
      <dgm:spPr/>
      <dgm:t>
        <a:bodyPr/>
        <a:lstStyle/>
        <a:p>
          <a:endParaRPr lang="tr-TR"/>
        </a:p>
      </dgm:t>
    </dgm:pt>
    <dgm:pt modelId="{A7952737-7C45-44F4-847D-F8E5463021F8}" type="pres">
      <dgm:prSet presAssocID="{D8515A19-9BB4-42A5-B72F-CDC528C11551}" presName="composite" presStyleCnt="0"/>
      <dgm:spPr/>
      <dgm:t>
        <a:bodyPr/>
        <a:lstStyle/>
        <a:p>
          <a:endParaRPr lang="tr-TR"/>
        </a:p>
      </dgm:t>
    </dgm:pt>
    <dgm:pt modelId="{6855980B-A566-4E18-92DB-565DCBF5D411}" type="pres">
      <dgm:prSet presAssocID="{D8515A19-9BB4-42A5-B72F-CDC528C11551}" presName="parentText" presStyleLbl="alignNode1" presStyleIdx="5" presStyleCnt="6">
        <dgm:presLayoutVars>
          <dgm:chMax val="1"/>
          <dgm:bulletEnabled val="1"/>
        </dgm:presLayoutVars>
      </dgm:prSet>
      <dgm:spPr/>
      <dgm:t>
        <a:bodyPr/>
        <a:lstStyle/>
        <a:p>
          <a:endParaRPr lang="tr-TR"/>
        </a:p>
      </dgm:t>
    </dgm:pt>
    <dgm:pt modelId="{AA2A7A34-1060-4E00-8560-2D11CE5A278F}" type="pres">
      <dgm:prSet presAssocID="{D8515A19-9BB4-42A5-B72F-CDC528C11551}" presName="descendantText" presStyleLbl="alignAcc1" presStyleIdx="5" presStyleCnt="6">
        <dgm:presLayoutVars>
          <dgm:bulletEnabled val="1"/>
        </dgm:presLayoutVars>
      </dgm:prSet>
      <dgm:spPr/>
      <dgm:t>
        <a:bodyPr/>
        <a:lstStyle/>
        <a:p>
          <a:endParaRPr lang="tr-TR"/>
        </a:p>
      </dgm:t>
    </dgm:pt>
  </dgm:ptLst>
  <dgm:cxnLst>
    <dgm:cxn modelId="{13783BBF-60C0-4148-8723-E9CC37F0EC84}" type="presOf" srcId="{D8515A19-9BB4-42A5-B72F-CDC528C11551}" destId="{6855980B-A566-4E18-92DB-565DCBF5D411}" srcOrd="0" destOrd="0" presId="urn:microsoft.com/office/officeart/2005/8/layout/chevron2"/>
    <dgm:cxn modelId="{38696F2C-9239-4ADE-98F5-EFB31E9AABC9}" type="presOf" srcId="{85044156-7CFB-43A9-AA77-ADC2374F1C05}" destId="{869F4201-3BDD-4670-BB1F-74543B2D7284}" srcOrd="0" destOrd="0" presId="urn:microsoft.com/office/officeart/2005/8/layout/chevron2"/>
    <dgm:cxn modelId="{7CF94BCA-A32A-4DC9-BBDA-53F504D3C0B6}" srcId="{AD385935-D0DB-490B-84B4-76A108A14EEB}" destId="{85044156-7CFB-43A9-AA77-ADC2374F1C05}" srcOrd="0" destOrd="0" parTransId="{A92213CC-2A06-46DF-A6DF-D350DA280D05}" sibTransId="{9652B047-A43E-4A99-AC0F-87AC4594C4E0}"/>
    <dgm:cxn modelId="{602A6EA4-507D-4180-9140-9125340E1438}" type="presOf" srcId="{8A0DD1B4-CCFA-4697-98AA-07A7CA02BBE0}" destId="{03E01A15-3252-4CA4-B3FD-5A33DB45E154}" srcOrd="0" destOrd="0" presId="urn:microsoft.com/office/officeart/2005/8/layout/chevron2"/>
    <dgm:cxn modelId="{5F1FD7D5-F950-4D6E-8CC8-C40E8ED88D7B}" srcId="{28A50CDF-C181-4F39-A9F3-8003B7AB7C77}" destId="{591E80A8-B39F-49E8-8989-57A5C9088A20}" srcOrd="2" destOrd="0" parTransId="{8FAC7B60-4267-40EF-A87C-8FAEF7D83B59}" sibTransId="{85A9FA2A-9572-408B-9CDC-C773EF0AABEA}"/>
    <dgm:cxn modelId="{04FA81E5-4C83-44C5-A3FD-EF1384604AD3}" srcId="{591E80A8-B39F-49E8-8989-57A5C9088A20}" destId="{9D1EDA3C-37E9-4C88-B329-D5A243309CA2}" srcOrd="1" destOrd="0" parTransId="{C1400BA8-6C9F-4EE9-BF95-14DFABC9FF20}" sibTransId="{9D2C7BE4-A9C8-43F0-9422-EE74D297701E}"/>
    <dgm:cxn modelId="{9DEA56D4-54BB-4976-93CB-A80D6A83151E}" srcId="{0F3DE041-D48D-4146-B25A-EB09B6AC86C1}" destId="{8A0DD1B4-CCFA-4697-98AA-07A7CA02BBE0}" srcOrd="0" destOrd="0" parTransId="{3D477C2F-ED63-4787-B395-C693656F08A9}" sibTransId="{57D66255-C977-4E57-B9F7-69715C8EFBB9}"/>
    <dgm:cxn modelId="{1881D3F3-ADB3-4A43-BDB8-041523600119}" type="presOf" srcId="{A67EC032-EAB5-4B34-BCF5-055D8ECA0E12}" destId="{73732B14-3D65-47DD-9F1E-7615204C3B2A}" srcOrd="0" destOrd="0" presId="urn:microsoft.com/office/officeart/2005/8/layout/chevron2"/>
    <dgm:cxn modelId="{DD875D79-185B-440E-A9CB-44A85C65CFB8}" type="presOf" srcId="{152C8CDE-834E-44F0-AFC4-375D31BEE2AC}" destId="{107733A2-B917-410D-BE54-6881BE380AD9}" srcOrd="0" destOrd="0" presId="urn:microsoft.com/office/officeart/2005/8/layout/chevron2"/>
    <dgm:cxn modelId="{DD0A647D-6988-433E-8A21-357B21D989E2}" type="presOf" srcId="{0F3DE041-D48D-4146-B25A-EB09B6AC86C1}" destId="{A28E8F9D-5B64-448E-9190-BEFA9288FB92}" srcOrd="0" destOrd="0" presId="urn:microsoft.com/office/officeart/2005/8/layout/chevron2"/>
    <dgm:cxn modelId="{8D6CD8C2-EAF7-411B-87C0-ADC27A948D4B}" srcId="{28A50CDF-C181-4F39-A9F3-8003B7AB7C77}" destId="{152C8CDE-834E-44F0-AFC4-375D31BEE2AC}" srcOrd="1" destOrd="0" parTransId="{D1405625-9059-41D7-A2E3-A32EC0DDCBFB}" sibTransId="{E750E2BD-0F61-4FC9-A87C-D9AF92A897C0}"/>
    <dgm:cxn modelId="{4C829AF6-F1C1-4848-97D6-4137F3C836C9}" srcId="{152C8CDE-834E-44F0-AFC4-375D31BEE2AC}" destId="{1C1EA19D-C583-4F66-BDA1-777FBB7C4210}" srcOrd="0" destOrd="0" parTransId="{12C36378-7440-4DAB-958D-C22EDA663F58}" sibTransId="{DE301B0F-F9B3-4259-984B-C9E385AF1FDD}"/>
    <dgm:cxn modelId="{52473791-E5BF-4445-BE18-669970980364}" srcId="{28A50CDF-C181-4F39-A9F3-8003B7AB7C77}" destId="{1567253D-B41E-400B-AE27-14BDFFECE5A9}" srcOrd="3" destOrd="0" parTransId="{F03723E7-791A-4294-B935-282C366CB9EF}" sibTransId="{C062709B-7D0D-49D7-9E98-8C8AAEA49783}"/>
    <dgm:cxn modelId="{7FBBC8B6-955A-4AC8-BEB4-CE4636F93105}" srcId="{28A50CDF-C181-4F39-A9F3-8003B7AB7C77}" destId="{0F3DE041-D48D-4146-B25A-EB09B6AC86C1}" srcOrd="4" destOrd="0" parTransId="{40388A15-468E-4A51-AA3E-4F25A65CABA8}" sibTransId="{F3D05ED9-3BED-4998-B021-ACAA21B05820}"/>
    <dgm:cxn modelId="{198223A0-C045-4F60-B2B4-6399D97A0ABB}" srcId="{591E80A8-B39F-49E8-8989-57A5C9088A20}" destId="{A67EC032-EAB5-4B34-BCF5-055D8ECA0E12}" srcOrd="0" destOrd="0" parTransId="{6953B549-0815-4447-8252-71DD96C43B85}" sibTransId="{B17850C6-F692-40F3-84A0-8C31D0354DAB}"/>
    <dgm:cxn modelId="{B81B10ED-CFDC-4DAA-8145-F5DFEAD9AAB3}" srcId="{1567253D-B41E-400B-AE27-14BDFFECE5A9}" destId="{57678741-D503-407D-AB93-FD2F04B46495}" srcOrd="0" destOrd="0" parTransId="{38C6F709-5619-4AAF-815F-1739806F1D0B}" sibTransId="{EB371312-5DF3-4C51-91B6-81152F761702}"/>
    <dgm:cxn modelId="{30D0DB3D-4EF9-4DA3-9DA9-175227FA24BE}" type="presOf" srcId="{57678741-D503-407D-AB93-FD2F04B46495}" destId="{70903A75-73BE-409F-9BC6-28DDC5F979B5}" srcOrd="0" destOrd="0" presId="urn:microsoft.com/office/officeart/2005/8/layout/chevron2"/>
    <dgm:cxn modelId="{1BFF7C71-A914-4DB4-9699-D3E4B28DFD3D}" srcId="{28A50CDF-C181-4F39-A9F3-8003B7AB7C77}" destId="{D8515A19-9BB4-42A5-B72F-CDC528C11551}" srcOrd="5" destOrd="0" parTransId="{71B339BD-68C7-4373-BE2E-D65BCE6F633B}" sibTransId="{3757545D-00BC-40D2-982B-8D50C7BB76CB}"/>
    <dgm:cxn modelId="{1CCDC45B-F929-46E1-B65C-E529D28F3C51}" type="presOf" srcId="{28A50CDF-C181-4F39-A9F3-8003B7AB7C77}" destId="{CADDB802-0AF2-4ACD-B708-2D1A788D883E}" srcOrd="0" destOrd="0" presId="urn:microsoft.com/office/officeart/2005/8/layout/chevron2"/>
    <dgm:cxn modelId="{E1868075-AE47-43F3-BDBF-66B22CF82B13}" type="presOf" srcId="{1567253D-B41E-400B-AE27-14BDFFECE5A9}" destId="{F7C8844F-BFE9-4B10-A4BB-1722B23D8879}" srcOrd="0" destOrd="0" presId="urn:microsoft.com/office/officeart/2005/8/layout/chevron2"/>
    <dgm:cxn modelId="{4F99550C-A9BC-43A5-984B-3F32BB3F209F}" type="presOf" srcId="{1C1EA19D-C583-4F66-BDA1-777FBB7C4210}" destId="{AE543243-ABDB-4BF3-BEE4-506E120DD522}" srcOrd="0" destOrd="0" presId="urn:microsoft.com/office/officeart/2005/8/layout/chevron2"/>
    <dgm:cxn modelId="{622D2F5E-0B9E-4090-B627-278F17D79C8E}" type="presOf" srcId="{591E80A8-B39F-49E8-8989-57A5C9088A20}" destId="{CB5A9D37-E8C2-4A64-8ACD-6D1108A4E9A4}" srcOrd="0" destOrd="0" presId="urn:microsoft.com/office/officeart/2005/8/layout/chevron2"/>
    <dgm:cxn modelId="{7392356F-70D2-4A3F-AB5A-80A00F973B4B}" type="presOf" srcId="{9D1EDA3C-37E9-4C88-B329-D5A243309CA2}" destId="{73732B14-3D65-47DD-9F1E-7615204C3B2A}" srcOrd="0" destOrd="1" presId="urn:microsoft.com/office/officeart/2005/8/layout/chevron2"/>
    <dgm:cxn modelId="{88C4C596-846F-4CB3-93FF-5B6555CF85EA}" type="presOf" srcId="{AD385935-D0DB-490B-84B4-76A108A14EEB}" destId="{2D7404D4-4A2D-4B9C-839E-9C05CCA5A229}" srcOrd="0" destOrd="0" presId="urn:microsoft.com/office/officeart/2005/8/layout/chevron2"/>
    <dgm:cxn modelId="{DC1E8706-8208-4F9E-992B-99C98310D800}" srcId="{D8515A19-9BB4-42A5-B72F-CDC528C11551}" destId="{B724BCAD-2275-4464-A26E-B0B38EAD1F84}" srcOrd="0" destOrd="0" parTransId="{177BC533-CC4D-4458-82CC-243AF4DB760A}" sibTransId="{7F083347-ECA8-48B1-8429-317B707EEAD5}"/>
    <dgm:cxn modelId="{F04E8C7B-E9F9-4956-BD95-C2D77B8AB1D7}" srcId="{28A50CDF-C181-4F39-A9F3-8003B7AB7C77}" destId="{AD385935-D0DB-490B-84B4-76A108A14EEB}" srcOrd="0" destOrd="0" parTransId="{A0939BBD-F8CE-4521-97E3-E6055DB5EB08}" sibTransId="{4A88C44E-2B29-412A-8C28-5AE65283E6B0}"/>
    <dgm:cxn modelId="{5820D694-2DC2-4052-99C9-B628C2B24EB7}" type="presOf" srcId="{B724BCAD-2275-4464-A26E-B0B38EAD1F84}" destId="{AA2A7A34-1060-4E00-8560-2D11CE5A278F}" srcOrd="0" destOrd="0" presId="urn:microsoft.com/office/officeart/2005/8/layout/chevron2"/>
    <dgm:cxn modelId="{05053B28-9587-4FF1-A31C-95448816A562}" type="presParOf" srcId="{CADDB802-0AF2-4ACD-B708-2D1A788D883E}" destId="{C3001AFB-10A5-44E7-8E90-E9C11365F118}" srcOrd="0" destOrd="0" presId="urn:microsoft.com/office/officeart/2005/8/layout/chevron2"/>
    <dgm:cxn modelId="{8AC2C586-ED9F-4467-A25F-7B4ABAB3FDD9}" type="presParOf" srcId="{C3001AFB-10A5-44E7-8E90-E9C11365F118}" destId="{2D7404D4-4A2D-4B9C-839E-9C05CCA5A229}" srcOrd="0" destOrd="0" presId="urn:microsoft.com/office/officeart/2005/8/layout/chevron2"/>
    <dgm:cxn modelId="{640D4A3F-C34A-4C4E-AE10-70C9C3E96ED2}" type="presParOf" srcId="{C3001AFB-10A5-44E7-8E90-E9C11365F118}" destId="{869F4201-3BDD-4670-BB1F-74543B2D7284}" srcOrd="1" destOrd="0" presId="urn:microsoft.com/office/officeart/2005/8/layout/chevron2"/>
    <dgm:cxn modelId="{8C2DC1C1-9961-4C12-A267-A2C410F176E9}" type="presParOf" srcId="{CADDB802-0AF2-4ACD-B708-2D1A788D883E}" destId="{C3E2DABC-E03C-428B-A287-8E6F4BC82BCB}" srcOrd="1" destOrd="0" presId="urn:microsoft.com/office/officeart/2005/8/layout/chevron2"/>
    <dgm:cxn modelId="{EE0ED1E3-222B-4595-B828-714DEB359873}" type="presParOf" srcId="{CADDB802-0AF2-4ACD-B708-2D1A788D883E}" destId="{E5713391-FFF5-4DEF-A8BD-A5EB94B8BCAB}" srcOrd="2" destOrd="0" presId="urn:microsoft.com/office/officeart/2005/8/layout/chevron2"/>
    <dgm:cxn modelId="{FE1C3464-755E-48DC-893F-E799B85DA425}" type="presParOf" srcId="{E5713391-FFF5-4DEF-A8BD-A5EB94B8BCAB}" destId="{107733A2-B917-410D-BE54-6881BE380AD9}" srcOrd="0" destOrd="0" presId="urn:microsoft.com/office/officeart/2005/8/layout/chevron2"/>
    <dgm:cxn modelId="{656D2C8A-5C9D-4613-9E77-AD2A14EB8CBB}" type="presParOf" srcId="{E5713391-FFF5-4DEF-A8BD-A5EB94B8BCAB}" destId="{AE543243-ABDB-4BF3-BEE4-506E120DD522}" srcOrd="1" destOrd="0" presId="urn:microsoft.com/office/officeart/2005/8/layout/chevron2"/>
    <dgm:cxn modelId="{2262E96C-5599-4EF7-8AA8-0565D1DBF1D4}" type="presParOf" srcId="{CADDB802-0AF2-4ACD-B708-2D1A788D883E}" destId="{8007EBEC-B5BF-4DA2-B740-85DCF2E2B686}" srcOrd="3" destOrd="0" presId="urn:microsoft.com/office/officeart/2005/8/layout/chevron2"/>
    <dgm:cxn modelId="{C4115BD3-20C2-48F5-8ABF-48B8E128C641}" type="presParOf" srcId="{CADDB802-0AF2-4ACD-B708-2D1A788D883E}" destId="{946F9A2C-29BC-4906-86B4-22B754AC3331}" srcOrd="4" destOrd="0" presId="urn:microsoft.com/office/officeart/2005/8/layout/chevron2"/>
    <dgm:cxn modelId="{B8215218-FF7A-49D4-BB3C-8E2F2A9C2610}" type="presParOf" srcId="{946F9A2C-29BC-4906-86B4-22B754AC3331}" destId="{CB5A9D37-E8C2-4A64-8ACD-6D1108A4E9A4}" srcOrd="0" destOrd="0" presId="urn:microsoft.com/office/officeart/2005/8/layout/chevron2"/>
    <dgm:cxn modelId="{99DCE26C-881F-4E68-B41C-78140A96427E}" type="presParOf" srcId="{946F9A2C-29BC-4906-86B4-22B754AC3331}" destId="{73732B14-3D65-47DD-9F1E-7615204C3B2A}" srcOrd="1" destOrd="0" presId="urn:microsoft.com/office/officeart/2005/8/layout/chevron2"/>
    <dgm:cxn modelId="{4A128DED-92FD-4848-99F6-18368543D054}" type="presParOf" srcId="{CADDB802-0AF2-4ACD-B708-2D1A788D883E}" destId="{5B3FC0EA-5349-4E17-9B65-8C7177499C3D}" srcOrd="5" destOrd="0" presId="urn:microsoft.com/office/officeart/2005/8/layout/chevron2"/>
    <dgm:cxn modelId="{50EEB678-A818-49D1-A0F7-9C3998DFB1CA}" type="presParOf" srcId="{CADDB802-0AF2-4ACD-B708-2D1A788D883E}" destId="{43DE7134-8C6F-4268-BC08-308A83B31555}" srcOrd="6" destOrd="0" presId="urn:microsoft.com/office/officeart/2005/8/layout/chevron2"/>
    <dgm:cxn modelId="{B4F8C36B-04EB-4CBD-9C7F-59B5A5C49E21}" type="presParOf" srcId="{43DE7134-8C6F-4268-BC08-308A83B31555}" destId="{F7C8844F-BFE9-4B10-A4BB-1722B23D8879}" srcOrd="0" destOrd="0" presId="urn:microsoft.com/office/officeart/2005/8/layout/chevron2"/>
    <dgm:cxn modelId="{3BA78A46-5CE6-48BC-9FF2-B2A375E8CDF3}" type="presParOf" srcId="{43DE7134-8C6F-4268-BC08-308A83B31555}" destId="{70903A75-73BE-409F-9BC6-28DDC5F979B5}" srcOrd="1" destOrd="0" presId="urn:microsoft.com/office/officeart/2005/8/layout/chevron2"/>
    <dgm:cxn modelId="{A885CFCB-33DD-4805-A6BD-E05E6B627D33}" type="presParOf" srcId="{CADDB802-0AF2-4ACD-B708-2D1A788D883E}" destId="{E8EF7E95-BDB5-4E79-8FC1-9BB2F620FC01}" srcOrd="7" destOrd="0" presId="urn:microsoft.com/office/officeart/2005/8/layout/chevron2"/>
    <dgm:cxn modelId="{7E377B5A-B167-42DF-B7D0-FF140A43B17F}" type="presParOf" srcId="{CADDB802-0AF2-4ACD-B708-2D1A788D883E}" destId="{8EAC650E-021E-43F4-AD15-A5EC275C49C6}" srcOrd="8" destOrd="0" presId="urn:microsoft.com/office/officeart/2005/8/layout/chevron2"/>
    <dgm:cxn modelId="{30432B11-BCDC-4741-8C79-FC31E6D691A9}" type="presParOf" srcId="{8EAC650E-021E-43F4-AD15-A5EC275C49C6}" destId="{A28E8F9D-5B64-448E-9190-BEFA9288FB92}" srcOrd="0" destOrd="0" presId="urn:microsoft.com/office/officeart/2005/8/layout/chevron2"/>
    <dgm:cxn modelId="{317D6ABE-EC37-456A-BC47-F417F4621AA8}" type="presParOf" srcId="{8EAC650E-021E-43F4-AD15-A5EC275C49C6}" destId="{03E01A15-3252-4CA4-B3FD-5A33DB45E154}" srcOrd="1" destOrd="0" presId="urn:microsoft.com/office/officeart/2005/8/layout/chevron2"/>
    <dgm:cxn modelId="{7992804A-5F13-4769-903B-8FA9B6681B8A}" type="presParOf" srcId="{CADDB802-0AF2-4ACD-B708-2D1A788D883E}" destId="{ABC812D2-4E08-4F86-B214-5ECCAB5B625B}" srcOrd="9" destOrd="0" presId="urn:microsoft.com/office/officeart/2005/8/layout/chevron2"/>
    <dgm:cxn modelId="{78C39F19-924F-47E6-9635-FF0B1DDE8804}" type="presParOf" srcId="{CADDB802-0AF2-4ACD-B708-2D1A788D883E}" destId="{A7952737-7C45-44F4-847D-F8E5463021F8}" srcOrd="10" destOrd="0" presId="urn:microsoft.com/office/officeart/2005/8/layout/chevron2"/>
    <dgm:cxn modelId="{A5CBF3D5-EE15-400C-A104-E964C63086AB}" type="presParOf" srcId="{A7952737-7C45-44F4-847D-F8E5463021F8}" destId="{6855980B-A566-4E18-92DB-565DCBF5D411}" srcOrd="0" destOrd="0" presId="urn:microsoft.com/office/officeart/2005/8/layout/chevron2"/>
    <dgm:cxn modelId="{839F7BA7-241C-4018-9522-534B68F78AB1}" type="presParOf" srcId="{A7952737-7C45-44F4-847D-F8E5463021F8}" destId="{AA2A7A34-1060-4E00-8560-2D11CE5A278F}"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E51128-3C07-4350-B954-457BAFE962E0}" type="doc">
      <dgm:prSet loTypeId="urn:microsoft.com/office/officeart/2005/8/layout/vList2" loCatId="list" qsTypeId="urn:microsoft.com/office/officeart/2005/8/quickstyle/simple2" qsCatId="simple" csTypeId="urn:microsoft.com/office/officeart/2005/8/colors/accent0_3" csCatId="mainScheme" phldr="1"/>
      <dgm:spPr/>
      <dgm:t>
        <a:bodyPr/>
        <a:lstStyle/>
        <a:p>
          <a:endParaRPr lang="tr-TR"/>
        </a:p>
      </dgm:t>
    </dgm:pt>
    <dgm:pt modelId="{16E9BCA3-2E18-4A56-A318-97F4738A9C4D}">
      <dgm:prSet phldrT="[Metin]" custT="1"/>
      <dgm:spPr/>
      <dgm:t>
        <a:bodyPr/>
        <a:lstStyle/>
        <a:p>
          <a:r>
            <a:rPr lang="tr-TR" sz="1400" b="1" dirty="0" smtClean="0"/>
            <a:t>Yanılgı:</a:t>
          </a:r>
          <a:r>
            <a:rPr lang="tr-TR" sz="1400" dirty="0" smtClean="0"/>
            <a:t> İç kontrol yazılı prosedürlerle </a:t>
          </a:r>
          <a:r>
            <a:rPr lang="tr-TR" sz="1400" dirty="0" smtClean="0"/>
            <a:t>başlar.</a:t>
          </a:r>
          <a:endParaRPr lang="tr-TR" sz="1400" dirty="0"/>
        </a:p>
      </dgm:t>
    </dgm:pt>
    <dgm:pt modelId="{49CF3D5F-56D0-40D2-A8A2-B58022EE7E85}" type="parTrans" cxnId="{CF1F9EEF-77E9-4F9B-9598-DBEFC6E2F768}">
      <dgm:prSet/>
      <dgm:spPr/>
      <dgm:t>
        <a:bodyPr/>
        <a:lstStyle/>
        <a:p>
          <a:endParaRPr lang="tr-TR"/>
        </a:p>
      </dgm:t>
    </dgm:pt>
    <dgm:pt modelId="{E036D7B4-2D20-453E-8FC0-A31B611590B6}" type="sibTrans" cxnId="{CF1F9EEF-77E9-4F9B-9598-DBEFC6E2F768}">
      <dgm:prSet/>
      <dgm:spPr/>
      <dgm:t>
        <a:bodyPr/>
        <a:lstStyle/>
        <a:p>
          <a:endParaRPr lang="tr-TR"/>
        </a:p>
      </dgm:t>
    </dgm:pt>
    <dgm:pt modelId="{D0C55D2C-8C89-4EB6-A38A-D9674E02DA49}">
      <dgm:prSet phldrT="[Metin]" custT="1"/>
      <dgm:spPr/>
      <dgm:t>
        <a:bodyPr/>
        <a:lstStyle/>
        <a:p>
          <a:r>
            <a:rPr lang="tr-TR" sz="1400" b="1" dirty="0" smtClean="0"/>
            <a:t>Yanılgı:</a:t>
          </a:r>
          <a:r>
            <a:rPr lang="tr-TR" sz="1400" dirty="0" smtClean="0"/>
            <a:t> Kamu kurumlarının yapısı iç kontrolün uygulanmasının önünde bir engeldir. İç kontrol bürokrasi yaratır ve çalışanları oyalar.</a:t>
          </a:r>
          <a:endParaRPr lang="tr-TR" sz="1400" dirty="0"/>
        </a:p>
      </dgm:t>
    </dgm:pt>
    <dgm:pt modelId="{7A202336-6988-4F8A-B9CE-BD738832E87D}" type="parTrans" cxnId="{92024A70-08B2-478A-81BF-679F30323FB3}">
      <dgm:prSet/>
      <dgm:spPr/>
      <dgm:t>
        <a:bodyPr/>
        <a:lstStyle/>
        <a:p>
          <a:endParaRPr lang="tr-TR"/>
        </a:p>
      </dgm:t>
    </dgm:pt>
    <dgm:pt modelId="{B7ECFDDF-A3F3-474E-A6F2-935EF96492D0}" type="sibTrans" cxnId="{92024A70-08B2-478A-81BF-679F30323FB3}">
      <dgm:prSet/>
      <dgm:spPr/>
      <dgm:t>
        <a:bodyPr/>
        <a:lstStyle/>
        <a:p>
          <a:endParaRPr lang="tr-TR"/>
        </a:p>
      </dgm:t>
    </dgm:pt>
    <dgm:pt modelId="{6967534D-6A9D-474E-AD3F-2E00649DDC15}">
      <dgm:prSet phldrT="[Metin]" custT="1"/>
      <dgm:spPr/>
      <dgm:t>
        <a:bodyPr/>
        <a:lstStyle/>
        <a:p>
          <a:r>
            <a:rPr lang="tr-TR" sz="1600" b="1" dirty="0" smtClean="0">
              <a:solidFill>
                <a:schemeClr val="tx1">
                  <a:lumMod val="75000"/>
                  <a:lumOff val="25000"/>
                </a:schemeClr>
              </a:solidFill>
            </a:rPr>
            <a:t>Doğrusu;</a:t>
          </a:r>
          <a:r>
            <a:rPr lang="tr-TR" sz="1600" dirty="0" smtClean="0">
              <a:solidFill>
                <a:schemeClr val="tx1">
                  <a:lumMod val="75000"/>
                  <a:lumOff val="25000"/>
                </a:schemeClr>
              </a:solidFill>
            </a:rPr>
            <a:t> Bilgi, ilgi ve “sahiplik” eksikliği iç kontrolün uygulanmasının ve geliştirilmesinin önünde bir engeldir. Üst yönetimin sahiplenmesi özellikle önem taşımaktadır. </a:t>
          </a:r>
          <a:endParaRPr lang="tr-TR" sz="1600" dirty="0">
            <a:solidFill>
              <a:schemeClr val="tx1">
                <a:lumMod val="75000"/>
                <a:lumOff val="25000"/>
              </a:schemeClr>
            </a:solidFill>
          </a:endParaRPr>
        </a:p>
      </dgm:t>
    </dgm:pt>
    <dgm:pt modelId="{9A212A82-8622-4586-A264-621300E7C01E}" type="parTrans" cxnId="{A1C213EC-02E0-4987-8EB0-906DD9AE5572}">
      <dgm:prSet/>
      <dgm:spPr/>
      <dgm:t>
        <a:bodyPr/>
        <a:lstStyle/>
        <a:p>
          <a:endParaRPr lang="tr-TR"/>
        </a:p>
      </dgm:t>
    </dgm:pt>
    <dgm:pt modelId="{5F95ECF3-0677-41AF-8F9E-5EF453C28F97}" type="sibTrans" cxnId="{A1C213EC-02E0-4987-8EB0-906DD9AE5572}">
      <dgm:prSet/>
      <dgm:spPr/>
      <dgm:t>
        <a:bodyPr/>
        <a:lstStyle/>
        <a:p>
          <a:endParaRPr lang="tr-TR"/>
        </a:p>
      </dgm:t>
    </dgm:pt>
    <dgm:pt modelId="{CED34091-0A35-4531-9600-4B9E9CCA5364}">
      <dgm:prSet phldrT="[Metin]" custT="1"/>
      <dgm:spPr/>
      <dgm:t>
        <a:bodyPr/>
        <a:lstStyle/>
        <a:p>
          <a:r>
            <a:rPr lang="tr-TR" sz="1400" b="1" dirty="0" smtClean="0"/>
            <a:t>Yanılgı:</a:t>
          </a:r>
          <a:r>
            <a:rPr lang="tr-TR" sz="1400" dirty="0" smtClean="0"/>
            <a:t> İç kontrol yeterince kuvvetli ise yolsuzluk olmayacağından ve mali tabloların doğruluğundan emin olabiliriz.</a:t>
          </a:r>
          <a:endParaRPr lang="tr-TR" sz="1400" dirty="0"/>
        </a:p>
      </dgm:t>
    </dgm:pt>
    <dgm:pt modelId="{A50557B4-AF0D-4DC3-8648-A96F4071A479}" type="parTrans" cxnId="{A291B305-86D3-462B-8B84-894F6FC55FC1}">
      <dgm:prSet/>
      <dgm:spPr/>
      <dgm:t>
        <a:bodyPr/>
        <a:lstStyle/>
        <a:p>
          <a:endParaRPr lang="tr-TR"/>
        </a:p>
      </dgm:t>
    </dgm:pt>
    <dgm:pt modelId="{76D385F9-1220-400E-863F-53B11C6ABE69}" type="sibTrans" cxnId="{A291B305-86D3-462B-8B84-894F6FC55FC1}">
      <dgm:prSet/>
      <dgm:spPr/>
      <dgm:t>
        <a:bodyPr/>
        <a:lstStyle/>
        <a:p>
          <a:endParaRPr lang="tr-TR"/>
        </a:p>
      </dgm:t>
    </dgm:pt>
    <dgm:pt modelId="{CBB3B09A-99C4-481F-A350-A00B762C06DC}">
      <dgm:prSet phldrT="[Metin]" custT="1"/>
      <dgm:spPr/>
      <dgm:t>
        <a:bodyPr/>
        <a:lstStyle/>
        <a:p>
          <a:r>
            <a:rPr lang="tr-TR" sz="1600" b="1" dirty="0" smtClean="0">
              <a:solidFill>
                <a:schemeClr val="tx1">
                  <a:lumMod val="75000"/>
                  <a:lumOff val="25000"/>
                </a:schemeClr>
              </a:solidFill>
            </a:rPr>
            <a:t>Doğrusu:</a:t>
          </a:r>
          <a:r>
            <a:rPr lang="tr-TR" sz="1600" dirty="0" smtClean="0">
              <a:solidFill>
                <a:schemeClr val="tx1">
                  <a:lumMod val="75000"/>
                  <a:lumOff val="25000"/>
                </a:schemeClr>
              </a:solidFill>
            </a:rPr>
            <a:t> İç kontrol makul ama kesin olmayan güvence verir.</a:t>
          </a:r>
          <a:endParaRPr lang="tr-TR" sz="1600" dirty="0">
            <a:solidFill>
              <a:schemeClr val="tx1">
                <a:lumMod val="75000"/>
                <a:lumOff val="25000"/>
              </a:schemeClr>
            </a:solidFill>
          </a:endParaRPr>
        </a:p>
      </dgm:t>
    </dgm:pt>
    <dgm:pt modelId="{45B206D3-13D1-416D-8135-AE6620E6D3F6}" type="parTrans" cxnId="{5B11FC1D-3A27-43B9-A760-4D485A504486}">
      <dgm:prSet/>
      <dgm:spPr/>
      <dgm:t>
        <a:bodyPr/>
        <a:lstStyle/>
        <a:p>
          <a:endParaRPr lang="tr-TR"/>
        </a:p>
      </dgm:t>
    </dgm:pt>
    <dgm:pt modelId="{5EF42C31-6A3C-468A-BE00-64AE353711DC}" type="sibTrans" cxnId="{5B11FC1D-3A27-43B9-A760-4D485A504486}">
      <dgm:prSet/>
      <dgm:spPr/>
      <dgm:t>
        <a:bodyPr/>
        <a:lstStyle/>
        <a:p>
          <a:endParaRPr lang="tr-TR"/>
        </a:p>
      </dgm:t>
    </dgm:pt>
    <dgm:pt modelId="{B5B9F2F8-4D56-4E7C-830A-9954B01227C7}">
      <dgm:prSet phldrT="[Metin]" custT="1"/>
      <dgm:spPr/>
      <dgm:t>
        <a:bodyPr/>
        <a:lstStyle/>
        <a:p>
          <a:r>
            <a:rPr lang="tr-TR" sz="1600" b="1" dirty="0" smtClean="0">
              <a:solidFill>
                <a:schemeClr val="tx1">
                  <a:lumMod val="75000"/>
                  <a:lumOff val="25000"/>
                </a:schemeClr>
              </a:solidFill>
            </a:rPr>
            <a:t>Doğrusu; </a:t>
          </a:r>
          <a:r>
            <a:rPr lang="tr-TR" sz="1600" dirty="0" smtClean="0">
              <a:solidFill>
                <a:schemeClr val="tx1">
                  <a:lumMod val="75000"/>
                  <a:lumOff val="25000"/>
                </a:schemeClr>
              </a:solidFill>
            </a:rPr>
            <a:t>İç kontrol güçlü bir iç kontrol ortamı ile başlar.</a:t>
          </a:r>
          <a:endParaRPr lang="tr-TR" sz="1600" dirty="0">
            <a:solidFill>
              <a:schemeClr val="tx1">
                <a:lumMod val="75000"/>
                <a:lumOff val="25000"/>
              </a:schemeClr>
            </a:solidFill>
          </a:endParaRPr>
        </a:p>
      </dgm:t>
    </dgm:pt>
    <dgm:pt modelId="{900ECBB8-52AC-4471-860D-DCC1094879E0}" type="parTrans" cxnId="{977F1F42-29AA-4328-9F0B-8AF1CBE1F362}">
      <dgm:prSet/>
      <dgm:spPr/>
      <dgm:t>
        <a:bodyPr/>
        <a:lstStyle/>
        <a:p>
          <a:endParaRPr lang="tr-TR"/>
        </a:p>
      </dgm:t>
    </dgm:pt>
    <dgm:pt modelId="{B083CFEC-A525-4564-B880-0C23268B1DB1}" type="sibTrans" cxnId="{977F1F42-29AA-4328-9F0B-8AF1CBE1F362}">
      <dgm:prSet/>
      <dgm:spPr/>
      <dgm:t>
        <a:bodyPr/>
        <a:lstStyle/>
        <a:p>
          <a:endParaRPr lang="tr-TR"/>
        </a:p>
      </dgm:t>
    </dgm:pt>
    <dgm:pt modelId="{1C47ABA7-EB89-46B8-823C-703D5116A9AE}" type="pres">
      <dgm:prSet presAssocID="{66E51128-3C07-4350-B954-457BAFE962E0}" presName="linear" presStyleCnt="0">
        <dgm:presLayoutVars>
          <dgm:animLvl val="lvl"/>
          <dgm:resizeHandles val="exact"/>
        </dgm:presLayoutVars>
      </dgm:prSet>
      <dgm:spPr/>
      <dgm:t>
        <a:bodyPr/>
        <a:lstStyle/>
        <a:p>
          <a:endParaRPr lang="tr-TR"/>
        </a:p>
      </dgm:t>
    </dgm:pt>
    <dgm:pt modelId="{D20CCE4C-E2F7-4ED7-A154-D4B741AAE4C9}" type="pres">
      <dgm:prSet presAssocID="{16E9BCA3-2E18-4A56-A318-97F4738A9C4D}" presName="parentText" presStyleLbl="node1" presStyleIdx="0" presStyleCnt="3" custScaleY="65339">
        <dgm:presLayoutVars>
          <dgm:chMax val="0"/>
          <dgm:bulletEnabled val="1"/>
        </dgm:presLayoutVars>
      </dgm:prSet>
      <dgm:spPr/>
      <dgm:t>
        <a:bodyPr/>
        <a:lstStyle/>
        <a:p>
          <a:endParaRPr lang="tr-TR"/>
        </a:p>
      </dgm:t>
    </dgm:pt>
    <dgm:pt modelId="{926FF2A6-5B74-44CF-AD2F-A0E3DC9E7E7E}" type="pres">
      <dgm:prSet presAssocID="{16E9BCA3-2E18-4A56-A318-97F4738A9C4D}" presName="childText" presStyleLbl="revTx" presStyleIdx="0" presStyleCnt="3" custScaleY="52265" custLinFactNeighborY="12597">
        <dgm:presLayoutVars>
          <dgm:bulletEnabled val="1"/>
        </dgm:presLayoutVars>
      </dgm:prSet>
      <dgm:spPr/>
      <dgm:t>
        <a:bodyPr/>
        <a:lstStyle/>
        <a:p>
          <a:endParaRPr lang="tr-TR"/>
        </a:p>
      </dgm:t>
    </dgm:pt>
    <dgm:pt modelId="{7539F84C-CFFD-4114-A598-02F0A84F18BF}" type="pres">
      <dgm:prSet presAssocID="{D0C55D2C-8C89-4EB6-A38A-D9674E02DA49}" presName="parentText" presStyleLbl="node1" presStyleIdx="1" presStyleCnt="3" custScaleY="64680">
        <dgm:presLayoutVars>
          <dgm:chMax val="0"/>
          <dgm:bulletEnabled val="1"/>
        </dgm:presLayoutVars>
      </dgm:prSet>
      <dgm:spPr/>
      <dgm:t>
        <a:bodyPr/>
        <a:lstStyle/>
        <a:p>
          <a:endParaRPr lang="tr-TR"/>
        </a:p>
      </dgm:t>
    </dgm:pt>
    <dgm:pt modelId="{A7EF5A3C-F07C-411B-A7CF-1BBA2E32E62A}" type="pres">
      <dgm:prSet presAssocID="{D0C55D2C-8C89-4EB6-A38A-D9674E02DA49}" presName="childText" presStyleLbl="revTx" presStyleIdx="1" presStyleCnt="3" custLinFactNeighborY="7666">
        <dgm:presLayoutVars>
          <dgm:bulletEnabled val="1"/>
        </dgm:presLayoutVars>
      </dgm:prSet>
      <dgm:spPr/>
      <dgm:t>
        <a:bodyPr/>
        <a:lstStyle/>
        <a:p>
          <a:endParaRPr lang="tr-TR"/>
        </a:p>
      </dgm:t>
    </dgm:pt>
    <dgm:pt modelId="{69CEB475-D1AF-45DD-AE28-B10D2459DB4E}" type="pres">
      <dgm:prSet presAssocID="{CED34091-0A35-4531-9600-4B9E9CCA5364}" presName="parentText" presStyleLbl="node1" presStyleIdx="2" presStyleCnt="3" custScaleY="68115" custLinFactNeighborY="-24396">
        <dgm:presLayoutVars>
          <dgm:chMax val="0"/>
          <dgm:bulletEnabled val="1"/>
        </dgm:presLayoutVars>
      </dgm:prSet>
      <dgm:spPr/>
      <dgm:t>
        <a:bodyPr/>
        <a:lstStyle/>
        <a:p>
          <a:endParaRPr lang="tr-TR"/>
        </a:p>
      </dgm:t>
    </dgm:pt>
    <dgm:pt modelId="{301B8B9F-DEE1-4D37-94D2-2A966CEFFA31}" type="pres">
      <dgm:prSet presAssocID="{CED34091-0A35-4531-9600-4B9E9CCA5364}" presName="childText" presStyleLbl="revTx" presStyleIdx="2" presStyleCnt="3" custLinFactNeighborY="-4840">
        <dgm:presLayoutVars>
          <dgm:bulletEnabled val="1"/>
        </dgm:presLayoutVars>
      </dgm:prSet>
      <dgm:spPr/>
      <dgm:t>
        <a:bodyPr/>
        <a:lstStyle/>
        <a:p>
          <a:endParaRPr lang="tr-TR"/>
        </a:p>
      </dgm:t>
    </dgm:pt>
  </dgm:ptLst>
  <dgm:cxnLst>
    <dgm:cxn modelId="{5B11FC1D-3A27-43B9-A760-4D485A504486}" srcId="{CED34091-0A35-4531-9600-4B9E9CCA5364}" destId="{CBB3B09A-99C4-481F-A350-A00B762C06DC}" srcOrd="0" destOrd="0" parTransId="{45B206D3-13D1-416D-8135-AE6620E6D3F6}" sibTransId="{5EF42C31-6A3C-468A-BE00-64AE353711DC}"/>
    <dgm:cxn modelId="{D745FF27-5D2F-4E49-925E-6F32D51627B7}" type="presOf" srcId="{CED34091-0A35-4531-9600-4B9E9CCA5364}" destId="{69CEB475-D1AF-45DD-AE28-B10D2459DB4E}" srcOrd="0" destOrd="0" presId="urn:microsoft.com/office/officeart/2005/8/layout/vList2"/>
    <dgm:cxn modelId="{A1C213EC-02E0-4987-8EB0-906DD9AE5572}" srcId="{D0C55D2C-8C89-4EB6-A38A-D9674E02DA49}" destId="{6967534D-6A9D-474E-AD3F-2E00649DDC15}" srcOrd="0" destOrd="0" parTransId="{9A212A82-8622-4586-A264-621300E7C01E}" sibTransId="{5F95ECF3-0677-41AF-8F9E-5EF453C28F97}"/>
    <dgm:cxn modelId="{A3725CE2-B0AB-4C85-857E-9944E01D7774}" type="presOf" srcId="{66E51128-3C07-4350-B954-457BAFE962E0}" destId="{1C47ABA7-EB89-46B8-823C-703D5116A9AE}" srcOrd="0" destOrd="0" presId="urn:microsoft.com/office/officeart/2005/8/layout/vList2"/>
    <dgm:cxn modelId="{92024A70-08B2-478A-81BF-679F30323FB3}" srcId="{66E51128-3C07-4350-B954-457BAFE962E0}" destId="{D0C55D2C-8C89-4EB6-A38A-D9674E02DA49}" srcOrd="1" destOrd="0" parTransId="{7A202336-6988-4F8A-B9CE-BD738832E87D}" sibTransId="{B7ECFDDF-A3F3-474E-A6F2-935EF96492D0}"/>
    <dgm:cxn modelId="{A291B305-86D3-462B-8B84-894F6FC55FC1}" srcId="{66E51128-3C07-4350-B954-457BAFE962E0}" destId="{CED34091-0A35-4531-9600-4B9E9CCA5364}" srcOrd="2" destOrd="0" parTransId="{A50557B4-AF0D-4DC3-8648-A96F4071A479}" sibTransId="{76D385F9-1220-400E-863F-53B11C6ABE69}"/>
    <dgm:cxn modelId="{79482856-F2DB-4446-B108-0D4DCF1C6E50}" type="presOf" srcId="{B5B9F2F8-4D56-4E7C-830A-9954B01227C7}" destId="{926FF2A6-5B74-44CF-AD2F-A0E3DC9E7E7E}" srcOrd="0" destOrd="0" presId="urn:microsoft.com/office/officeart/2005/8/layout/vList2"/>
    <dgm:cxn modelId="{CF1F9EEF-77E9-4F9B-9598-DBEFC6E2F768}" srcId="{66E51128-3C07-4350-B954-457BAFE962E0}" destId="{16E9BCA3-2E18-4A56-A318-97F4738A9C4D}" srcOrd="0" destOrd="0" parTransId="{49CF3D5F-56D0-40D2-A8A2-B58022EE7E85}" sibTransId="{E036D7B4-2D20-453E-8FC0-A31B611590B6}"/>
    <dgm:cxn modelId="{B24C813F-2BEC-4B6C-80FE-AEA76C065EB1}" type="presOf" srcId="{16E9BCA3-2E18-4A56-A318-97F4738A9C4D}" destId="{D20CCE4C-E2F7-4ED7-A154-D4B741AAE4C9}" srcOrd="0" destOrd="0" presId="urn:microsoft.com/office/officeart/2005/8/layout/vList2"/>
    <dgm:cxn modelId="{9A74B28B-159B-448C-9CBA-8F6C728DA44C}" type="presOf" srcId="{6967534D-6A9D-474E-AD3F-2E00649DDC15}" destId="{A7EF5A3C-F07C-411B-A7CF-1BBA2E32E62A}" srcOrd="0" destOrd="0" presId="urn:microsoft.com/office/officeart/2005/8/layout/vList2"/>
    <dgm:cxn modelId="{457546E1-D72A-4EBF-9DF9-1AE4770D6DE1}" type="presOf" srcId="{D0C55D2C-8C89-4EB6-A38A-D9674E02DA49}" destId="{7539F84C-CFFD-4114-A598-02F0A84F18BF}" srcOrd="0" destOrd="0" presId="urn:microsoft.com/office/officeart/2005/8/layout/vList2"/>
    <dgm:cxn modelId="{977F1F42-29AA-4328-9F0B-8AF1CBE1F362}" srcId="{16E9BCA3-2E18-4A56-A318-97F4738A9C4D}" destId="{B5B9F2F8-4D56-4E7C-830A-9954B01227C7}" srcOrd="0" destOrd="0" parTransId="{900ECBB8-52AC-4471-860D-DCC1094879E0}" sibTransId="{B083CFEC-A525-4564-B880-0C23268B1DB1}"/>
    <dgm:cxn modelId="{88BED913-CD1B-4957-8314-3882A2C07987}" type="presOf" srcId="{CBB3B09A-99C4-481F-A350-A00B762C06DC}" destId="{301B8B9F-DEE1-4D37-94D2-2A966CEFFA31}" srcOrd="0" destOrd="0" presId="urn:microsoft.com/office/officeart/2005/8/layout/vList2"/>
    <dgm:cxn modelId="{7EBDBA30-AD43-4FB8-8824-C311E3666271}" type="presParOf" srcId="{1C47ABA7-EB89-46B8-823C-703D5116A9AE}" destId="{D20CCE4C-E2F7-4ED7-A154-D4B741AAE4C9}" srcOrd="0" destOrd="0" presId="urn:microsoft.com/office/officeart/2005/8/layout/vList2"/>
    <dgm:cxn modelId="{D86801F4-3F4C-4D3C-999A-188AE439424F}" type="presParOf" srcId="{1C47ABA7-EB89-46B8-823C-703D5116A9AE}" destId="{926FF2A6-5B74-44CF-AD2F-A0E3DC9E7E7E}" srcOrd="1" destOrd="0" presId="urn:microsoft.com/office/officeart/2005/8/layout/vList2"/>
    <dgm:cxn modelId="{4118FA30-A0F7-4C9B-8771-4A75CC9B962A}" type="presParOf" srcId="{1C47ABA7-EB89-46B8-823C-703D5116A9AE}" destId="{7539F84C-CFFD-4114-A598-02F0A84F18BF}" srcOrd="2" destOrd="0" presId="urn:microsoft.com/office/officeart/2005/8/layout/vList2"/>
    <dgm:cxn modelId="{0320887D-D984-4D89-84E1-9F19DFF79F69}" type="presParOf" srcId="{1C47ABA7-EB89-46B8-823C-703D5116A9AE}" destId="{A7EF5A3C-F07C-411B-A7CF-1BBA2E32E62A}" srcOrd="3" destOrd="0" presId="urn:microsoft.com/office/officeart/2005/8/layout/vList2"/>
    <dgm:cxn modelId="{E952CE51-275F-4FBE-A5D8-F8C623DE1728}" type="presParOf" srcId="{1C47ABA7-EB89-46B8-823C-703D5116A9AE}" destId="{69CEB475-D1AF-45DD-AE28-B10D2459DB4E}" srcOrd="4" destOrd="0" presId="urn:microsoft.com/office/officeart/2005/8/layout/vList2"/>
    <dgm:cxn modelId="{79BE4483-DDB1-4C3C-A951-4776BB9C007C}" type="presParOf" srcId="{1C47ABA7-EB89-46B8-823C-703D5116A9AE}" destId="{301B8B9F-DEE1-4D37-94D2-2A966CEFFA31}" srcOrd="5"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EEF04E3-A493-4F9C-9E89-1D3BF7954B24}" type="doc">
      <dgm:prSet loTypeId="urn:microsoft.com/office/officeart/2005/8/layout/list1" loCatId="list" qsTypeId="urn:microsoft.com/office/officeart/2005/8/quickstyle/simple1" qsCatId="simple" csTypeId="urn:microsoft.com/office/officeart/2005/8/colors/accent0_2" csCatId="mainScheme" phldr="1"/>
      <dgm:spPr/>
      <dgm:t>
        <a:bodyPr/>
        <a:lstStyle/>
        <a:p>
          <a:endParaRPr lang="tr-TR"/>
        </a:p>
      </dgm:t>
    </dgm:pt>
    <dgm:pt modelId="{DF5D74E5-5C95-4217-9871-01A3D51952E4}">
      <dgm:prSet phldrT="[Metin]" custT="1"/>
      <dgm:spPr/>
      <dgm:t>
        <a:bodyPr/>
        <a:lstStyle/>
        <a:p>
          <a:r>
            <a:rPr lang="tr-TR" sz="1200" dirty="0" smtClean="0">
              <a:solidFill>
                <a:schemeClr val="tx1">
                  <a:lumMod val="75000"/>
                  <a:lumOff val="25000"/>
                </a:schemeClr>
              </a:solidFill>
            </a:rPr>
            <a:t>Strateji Geliştirme Dairesi Başkanlığınca denetim raporları gözden geçirilmekte ve riskli görülenler Ön mali kontrole tabi tutulmaktadır. Ayrıca denetim sonuçları İç Denetim Birimi tarafından ilgili birimlere gönderilmekte ve tespit edilen hata ve eksiklikler ilgili birim tarafından giderilmektedir.</a:t>
          </a:r>
          <a:endParaRPr lang="tr-TR" sz="1200" dirty="0">
            <a:solidFill>
              <a:schemeClr val="tx1">
                <a:lumMod val="75000"/>
                <a:lumOff val="25000"/>
              </a:schemeClr>
            </a:solidFill>
          </a:endParaRPr>
        </a:p>
      </dgm:t>
    </dgm:pt>
    <dgm:pt modelId="{60EF9E60-E91D-423B-9B7A-D6CD723CFFDB}" type="parTrans" cxnId="{2E3ABC43-5C29-4FEB-9CDC-EAC7A60B49C4}">
      <dgm:prSet/>
      <dgm:spPr/>
      <dgm:t>
        <a:bodyPr/>
        <a:lstStyle/>
        <a:p>
          <a:endParaRPr lang="tr-TR" sz="1200"/>
        </a:p>
      </dgm:t>
    </dgm:pt>
    <dgm:pt modelId="{47A96773-1D28-4836-8CCD-8795273A473C}" type="sibTrans" cxnId="{2E3ABC43-5C29-4FEB-9CDC-EAC7A60B49C4}">
      <dgm:prSet/>
      <dgm:spPr/>
      <dgm:t>
        <a:bodyPr/>
        <a:lstStyle/>
        <a:p>
          <a:endParaRPr lang="tr-TR" sz="1200"/>
        </a:p>
      </dgm:t>
    </dgm:pt>
    <dgm:pt modelId="{63E31EF0-982D-4C84-A72C-54E259C900C6}">
      <dgm:prSet phldrT="[Metin]" custT="1"/>
      <dgm:spPr/>
      <dgm:t>
        <a:bodyPr/>
        <a:lstStyle/>
        <a:p>
          <a:r>
            <a:rPr lang="tr-TR" sz="1400" dirty="0" smtClean="0">
              <a:solidFill>
                <a:schemeClr val="tx1">
                  <a:lumMod val="75000"/>
                  <a:lumOff val="25000"/>
                </a:schemeClr>
              </a:solidFill>
            </a:rPr>
            <a:t>Göreve yeni başlayan personellere Hizmet içi eğitim programı kapsamında İKS eğitimi verilmektedir.</a:t>
          </a:r>
          <a:endParaRPr lang="tr-TR" sz="1400" dirty="0">
            <a:solidFill>
              <a:schemeClr val="tx1">
                <a:lumMod val="75000"/>
                <a:lumOff val="25000"/>
              </a:schemeClr>
            </a:solidFill>
          </a:endParaRPr>
        </a:p>
      </dgm:t>
    </dgm:pt>
    <dgm:pt modelId="{8CFA62C4-CE18-4D5B-A6FE-D821E75E821F}" type="parTrans" cxnId="{B1AB60ED-55C0-490E-8CA5-C9C794A1A488}">
      <dgm:prSet/>
      <dgm:spPr/>
      <dgm:t>
        <a:bodyPr/>
        <a:lstStyle/>
        <a:p>
          <a:endParaRPr lang="tr-TR" sz="1200"/>
        </a:p>
      </dgm:t>
    </dgm:pt>
    <dgm:pt modelId="{81C47C93-6EA7-4449-8616-55230BEB1765}" type="sibTrans" cxnId="{B1AB60ED-55C0-490E-8CA5-C9C794A1A488}">
      <dgm:prSet/>
      <dgm:spPr/>
      <dgm:t>
        <a:bodyPr/>
        <a:lstStyle/>
        <a:p>
          <a:endParaRPr lang="tr-TR" sz="1200"/>
        </a:p>
      </dgm:t>
    </dgm:pt>
    <dgm:pt modelId="{94C0B599-E423-4297-BF23-A49DCA10A799}">
      <dgm:prSet phldrT="[Metin]" custT="1"/>
      <dgm:spPr/>
      <dgm:t>
        <a:bodyPr/>
        <a:lstStyle/>
        <a:p>
          <a:r>
            <a:rPr lang="tr-TR" sz="1200" dirty="0" smtClean="0">
              <a:solidFill>
                <a:schemeClr val="tx1">
                  <a:lumMod val="75000"/>
                  <a:lumOff val="25000"/>
                </a:schemeClr>
              </a:solidFill>
            </a:rPr>
            <a:t>Hizmet içi Eğitim Şub. </a:t>
          </a:r>
          <a:r>
            <a:rPr lang="tr-TR" sz="1200" dirty="0" err="1" smtClean="0">
              <a:solidFill>
                <a:schemeClr val="tx1">
                  <a:lumMod val="75000"/>
                  <a:lumOff val="25000"/>
                </a:schemeClr>
              </a:solidFill>
            </a:rPr>
            <a:t>Müd</a:t>
          </a:r>
          <a:r>
            <a:rPr lang="tr-TR" sz="1200" dirty="0" smtClean="0">
              <a:solidFill>
                <a:schemeClr val="tx1">
                  <a:lumMod val="75000"/>
                  <a:lumOff val="25000"/>
                </a:schemeClr>
              </a:solidFill>
            </a:rPr>
            <a:t>. tarafından etik konusu eğitim programına alınmış ve mesleki Etik</a:t>
          </a:r>
        </a:p>
        <a:p>
          <a:r>
            <a:rPr lang="tr-TR" sz="1200" dirty="0" smtClean="0">
              <a:solidFill>
                <a:schemeClr val="tx1">
                  <a:lumMod val="75000"/>
                  <a:lumOff val="25000"/>
                </a:schemeClr>
              </a:solidFill>
            </a:rPr>
            <a:t>ve Yolsuzlukla Mücadele eğitimi verilmiş olup, yıllar itibariyle eğitim verilmeye devam edilmektedir.</a:t>
          </a:r>
          <a:endParaRPr lang="tr-TR" sz="1200" dirty="0">
            <a:solidFill>
              <a:schemeClr val="tx1">
                <a:lumMod val="75000"/>
                <a:lumOff val="25000"/>
              </a:schemeClr>
            </a:solidFill>
          </a:endParaRPr>
        </a:p>
      </dgm:t>
    </dgm:pt>
    <dgm:pt modelId="{7D3E9B68-FC38-4F73-94C9-B6BDFD6EF3FD}" type="parTrans" cxnId="{96BD982E-1696-4452-AD4F-AD0A620435E5}">
      <dgm:prSet/>
      <dgm:spPr/>
      <dgm:t>
        <a:bodyPr/>
        <a:lstStyle/>
        <a:p>
          <a:endParaRPr lang="tr-TR" sz="1200"/>
        </a:p>
      </dgm:t>
    </dgm:pt>
    <dgm:pt modelId="{64F34273-437D-4931-9ACD-0A9AEEF0CB50}" type="sibTrans" cxnId="{96BD982E-1696-4452-AD4F-AD0A620435E5}">
      <dgm:prSet/>
      <dgm:spPr/>
      <dgm:t>
        <a:bodyPr/>
        <a:lstStyle/>
        <a:p>
          <a:endParaRPr lang="tr-TR" sz="1200"/>
        </a:p>
      </dgm:t>
    </dgm:pt>
    <dgm:pt modelId="{6722C36C-19A9-4360-B109-244D6160EE9E}">
      <dgm:prSet phldrT="[Metin]" custT="1"/>
      <dgm:spPr/>
      <dgm:t>
        <a:bodyPr/>
        <a:lstStyle/>
        <a:p>
          <a:r>
            <a:rPr lang="tr-TR" sz="1200" b="0" dirty="0" smtClean="0">
              <a:solidFill>
                <a:schemeClr val="tx1">
                  <a:lumMod val="75000"/>
                  <a:lumOff val="25000"/>
                </a:schemeClr>
              </a:solidFill>
            </a:rPr>
            <a:t>İmzaya yetkili makamların belirlenerek, yetki kullanımının belli ilke ve usullere bağlanması amacıyla Yetki </a:t>
          </a:r>
          <a:r>
            <a:rPr lang="tr-TR" sz="1400" b="0" dirty="0" smtClean="0">
              <a:solidFill>
                <a:schemeClr val="tx1">
                  <a:lumMod val="75000"/>
                  <a:lumOff val="25000"/>
                </a:schemeClr>
              </a:solidFill>
            </a:rPr>
            <a:t>Devri</a:t>
          </a:r>
          <a:r>
            <a:rPr lang="tr-TR" sz="1200" b="0" dirty="0" smtClean="0">
              <a:solidFill>
                <a:schemeClr val="tx1">
                  <a:lumMod val="75000"/>
                  <a:lumOff val="25000"/>
                </a:schemeClr>
              </a:solidFill>
            </a:rPr>
            <a:t> ve İmza Yetkileri  Yönergesi Senato onayıyla yürürlüğe </a:t>
          </a:r>
          <a:r>
            <a:rPr lang="tr-TR" sz="1200" b="0" dirty="0" smtClean="0">
              <a:solidFill>
                <a:schemeClr val="tx1">
                  <a:lumMod val="75000"/>
                  <a:lumOff val="25000"/>
                </a:schemeClr>
              </a:solidFill>
            </a:rPr>
            <a:t> girmiştir</a:t>
          </a:r>
          <a:r>
            <a:rPr lang="tr-TR" sz="1200" b="0" dirty="0" smtClean="0">
              <a:solidFill>
                <a:schemeClr val="tx1">
                  <a:lumMod val="75000"/>
                  <a:lumOff val="25000"/>
                </a:schemeClr>
              </a:solidFill>
            </a:rPr>
            <a:t>.</a:t>
          </a:r>
        </a:p>
      </dgm:t>
    </dgm:pt>
    <dgm:pt modelId="{F62569A8-5FB1-4AC5-9608-47AD3FF5FE58}" type="parTrans" cxnId="{1FB470D3-F47C-4ECE-8018-BC5C4DEFF441}">
      <dgm:prSet/>
      <dgm:spPr/>
      <dgm:t>
        <a:bodyPr/>
        <a:lstStyle/>
        <a:p>
          <a:endParaRPr lang="tr-TR" sz="1200"/>
        </a:p>
      </dgm:t>
    </dgm:pt>
    <dgm:pt modelId="{4E8EC49F-F665-4B4B-9EE1-14EAACC16C97}" type="sibTrans" cxnId="{1FB470D3-F47C-4ECE-8018-BC5C4DEFF441}">
      <dgm:prSet/>
      <dgm:spPr/>
      <dgm:t>
        <a:bodyPr/>
        <a:lstStyle/>
        <a:p>
          <a:endParaRPr lang="tr-TR" sz="1200"/>
        </a:p>
      </dgm:t>
    </dgm:pt>
    <dgm:pt modelId="{35B3C702-48E6-4B70-88E4-438FBB9E638A}">
      <dgm:prSet phldrT="[Metin]" custT="1"/>
      <dgm:spPr/>
      <dgm:t>
        <a:bodyPr/>
        <a:lstStyle/>
        <a:p>
          <a:r>
            <a:rPr lang="tr-TR" sz="1200" dirty="0" smtClean="0">
              <a:solidFill>
                <a:schemeClr val="tx1">
                  <a:lumMod val="85000"/>
                  <a:lumOff val="15000"/>
                </a:schemeClr>
              </a:solidFill>
            </a:rPr>
            <a:t>Üniversitemiz İnsan Kaynakları Yönergesi ile Performans Değerlendirme Sistemi revize edilerek, yönerge gereği idari personelin değerlendirmesi yılda bir kez Aralık ayında yapılacaktır.</a:t>
          </a:r>
          <a:endParaRPr lang="tr-TR" sz="1200" dirty="0">
            <a:solidFill>
              <a:schemeClr val="tx1">
                <a:lumMod val="85000"/>
                <a:lumOff val="15000"/>
              </a:schemeClr>
            </a:solidFill>
          </a:endParaRPr>
        </a:p>
      </dgm:t>
    </dgm:pt>
    <dgm:pt modelId="{6128E769-007B-4421-9DED-47C230F96556}" type="parTrans" cxnId="{18D14E9B-9313-4702-8269-F21C9DE969BA}">
      <dgm:prSet/>
      <dgm:spPr/>
      <dgm:t>
        <a:bodyPr/>
        <a:lstStyle/>
        <a:p>
          <a:endParaRPr lang="tr-TR" sz="1200"/>
        </a:p>
      </dgm:t>
    </dgm:pt>
    <dgm:pt modelId="{100CEB33-5A22-43B2-B69B-CA3C58510124}" type="sibTrans" cxnId="{18D14E9B-9313-4702-8269-F21C9DE969BA}">
      <dgm:prSet/>
      <dgm:spPr/>
      <dgm:t>
        <a:bodyPr/>
        <a:lstStyle/>
        <a:p>
          <a:endParaRPr lang="tr-TR" sz="1200"/>
        </a:p>
      </dgm:t>
    </dgm:pt>
    <dgm:pt modelId="{4F8EE3A6-42E0-4433-B5D3-7DD3DAF9BEE8}">
      <dgm:prSet phldrT="[Metin]" custT="1"/>
      <dgm:spPr/>
      <dgm:t>
        <a:bodyPr/>
        <a:lstStyle/>
        <a:p>
          <a:r>
            <a:rPr lang="tr-TR" sz="1200" dirty="0" smtClean="0">
              <a:solidFill>
                <a:schemeClr val="tx1">
                  <a:lumMod val="75000"/>
                  <a:lumOff val="25000"/>
                </a:schemeClr>
              </a:solidFill>
            </a:rPr>
            <a:t>Her yıl ,Strateji Geliştirme </a:t>
          </a:r>
          <a:r>
            <a:rPr lang="tr-TR" sz="1200" dirty="0" err="1" smtClean="0">
              <a:solidFill>
                <a:schemeClr val="tx1">
                  <a:lumMod val="75000"/>
                  <a:lumOff val="25000"/>
                </a:schemeClr>
              </a:solidFill>
            </a:rPr>
            <a:t>D.Bşk</a:t>
          </a:r>
          <a:r>
            <a:rPr lang="tr-TR" sz="1200" dirty="0" smtClean="0">
              <a:solidFill>
                <a:schemeClr val="tx1">
                  <a:lumMod val="75000"/>
                  <a:lumOff val="25000"/>
                </a:schemeClr>
              </a:solidFill>
            </a:rPr>
            <a:t>. tarafından İKS kapsamında yapılan faaliyetlerle ilgili olarak bilgilendirme amaçlı e-bülten hazırlanarak tüm personele elektronik ortamda gönderilmektedir. </a:t>
          </a:r>
          <a:endParaRPr lang="tr-TR" sz="1200" dirty="0">
            <a:solidFill>
              <a:schemeClr val="tx1">
                <a:lumMod val="75000"/>
                <a:lumOff val="25000"/>
              </a:schemeClr>
            </a:solidFill>
          </a:endParaRPr>
        </a:p>
      </dgm:t>
    </dgm:pt>
    <dgm:pt modelId="{C039100A-00F1-40DF-AA3B-D7052FCA081E}" type="parTrans" cxnId="{9B27E4EA-7883-4E49-8F47-E199316F1BF8}">
      <dgm:prSet/>
      <dgm:spPr/>
      <dgm:t>
        <a:bodyPr/>
        <a:lstStyle/>
        <a:p>
          <a:endParaRPr lang="tr-TR" sz="1200"/>
        </a:p>
      </dgm:t>
    </dgm:pt>
    <dgm:pt modelId="{06326486-591B-419A-B109-055F64AB39AB}" type="sibTrans" cxnId="{9B27E4EA-7883-4E49-8F47-E199316F1BF8}">
      <dgm:prSet/>
      <dgm:spPr/>
      <dgm:t>
        <a:bodyPr/>
        <a:lstStyle/>
        <a:p>
          <a:endParaRPr lang="tr-TR" sz="1200"/>
        </a:p>
      </dgm:t>
    </dgm:pt>
    <dgm:pt modelId="{4C6B8377-12BC-40DF-B04F-5C897BF7BE15}">
      <dgm:prSet phldrT="[Metin]" custT="1"/>
      <dgm:spPr/>
      <dgm:t>
        <a:bodyPr/>
        <a:lstStyle/>
        <a:p>
          <a:r>
            <a:rPr lang="tr-TR" sz="1400" b="0" i="0" u="none" dirty="0" smtClean="0">
              <a:solidFill>
                <a:schemeClr val="tx1">
                  <a:lumMod val="75000"/>
                  <a:lumOff val="25000"/>
                </a:schemeClr>
              </a:solidFill>
            </a:rPr>
            <a:t>Göreve yeni başlayan personellere Hizmet içi eğitim programı kapsamında İKS eğitimi verilmektedir.</a:t>
          </a:r>
          <a:endParaRPr lang="tr-TR" sz="1400" dirty="0">
            <a:solidFill>
              <a:schemeClr val="tx1">
                <a:lumMod val="75000"/>
                <a:lumOff val="25000"/>
              </a:schemeClr>
            </a:solidFill>
          </a:endParaRPr>
        </a:p>
      </dgm:t>
    </dgm:pt>
    <dgm:pt modelId="{D6A33E43-748E-4525-8064-A54CACBF5CD2}" type="parTrans" cxnId="{33E88106-F5C9-4C5F-88DF-F4E70DD03CDC}">
      <dgm:prSet/>
      <dgm:spPr/>
      <dgm:t>
        <a:bodyPr/>
        <a:lstStyle/>
        <a:p>
          <a:endParaRPr lang="tr-TR" sz="1200"/>
        </a:p>
      </dgm:t>
    </dgm:pt>
    <dgm:pt modelId="{DA1FD548-D611-4F5C-93EC-E40CA0549912}" type="sibTrans" cxnId="{33E88106-F5C9-4C5F-88DF-F4E70DD03CDC}">
      <dgm:prSet/>
      <dgm:spPr/>
      <dgm:t>
        <a:bodyPr/>
        <a:lstStyle/>
        <a:p>
          <a:endParaRPr lang="tr-TR" sz="1200"/>
        </a:p>
      </dgm:t>
    </dgm:pt>
    <dgm:pt modelId="{5F3D9E31-C540-410F-B9BD-762ECDB715FF}" type="pres">
      <dgm:prSet presAssocID="{2EEF04E3-A493-4F9C-9E89-1D3BF7954B24}" presName="linear" presStyleCnt="0">
        <dgm:presLayoutVars>
          <dgm:dir/>
          <dgm:animLvl val="lvl"/>
          <dgm:resizeHandles val="exact"/>
        </dgm:presLayoutVars>
      </dgm:prSet>
      <dgm:spPr/>
      <dgm:t>
        <a:bodyPr/>
        <a:lstStyle/>
        <a:p>
          <a:endParaRPr lang="tr-TR"/>
        </a:p>
      </dgm:t>
    </dgm:pt>
    <dgm:pt modelId="{C02D0320-5BC3-473B-92E0-62E98A7EC264}" type="pres">
      <dgm:prSet presAssocID="{DF5D74E5-5C95-4217-9871-01A3D51952E4}" presName="parentLin" presStyleCnt="0"/>
      <dgm:spPr/>
      <dgm:t>
        <a:bodyPr/>
        <a:lstStyle/>
        <a:p>
          <a:endParaRPr lang="tr-TR"/>
        </a:p>
      </dgm:t>
    </dgm:pt>
    <dgm:pt modelId="{7037FB9E-73C4-4720-A055-D70DE08D817B}" type="pres">
      <dgm:prSet presAssocID="{DF5D74E5-5C95-4217-9871-01A3D51952E4}" presName="parentLeftMargin" presStyleLbl="node1" presStyleIdx="0" presStyleCnt="7"/>
      <dgm:spPr/>
      <dgm:t>
        <a:bodyPr/>
        <a:lstStyle/>
        <a:p>
          <a:endParaRPr lang="tr-TR"/>
        </a:p>
      </dgm:t>
    </dgm:pt>
    <dgm:pt modelId="{AD993769-6E9B-4112-90F6-12C267AA6134}" type="pres">
      <dgm:prSet presAssocID="{DF5D74E5-5C95-4217-9871-01A3D51952E4}" presName="parentText" presStyleLbl="node1" presStyleIdx="0" presStyleCnt="7" custScaleX="132396" custScaleY="221730">
        <dgm:presLayoutVars>
          <dgm:chMax val="0"/>
          <dgm:bulletEnabled val="1"/>
        </dgm:presLayoutVars>
      </dgm:prSet>
      <dgm:spPr/>
      <dgm:t>
        <a:bodyPr/>
        <a:lstStyle/>
        <a:p>
          <a:endParaRPr lang="tr-TR"/>
        </a:p>
      </dgm:t>
    </dgm:pt>
    <dgm:pt modelId="{F9E5E44F-9CF3-48E8-B183-BC5368AEDF43}" type="pres">
      <dgm:prSet presAssocID="{DF5D74E5-5C95-4217-9871-01A3D51952E4}" presName="negativeSpace" presStyleCnt="0"/>
      <dgm:spPr/>
      <dgm:t>
        <a:bodyPr/>
        <a:lstStyle/>
        <a:p>
          <a:endParaRPr lang="tr-TR"/>
        </a:p>
      </dgm:t>
    </dgm:pt>
    <dgm:pt modelId="{ABD9C1EB-64A6-48DC-B674-B8AD5F382522}" type="pres">
      <dgm:prSet presAssocID="{DF5D74E5-5C95-4217-9871-01A3D51952E4}" presName="childText" presStyleLbl="conFgAcc1" presStyleIdx="0" presStyleCnt="7">
        <dgm:presLayoutVars>
          <dgm:bulletEnabled val="1"/>
        </dgm:presLayoutVars>
      </dgm:prSet>
      <dgm:spPr/>
      <dgm:t>
        <a:bodyPr/>
        <a:lstStyle/>
        <a:p>
          <a:endParaRPr lang="tr-TR"/>
        </a:p>
      </dgm:t>
    </dgm:pt>
    <dgm:pt modelId="{F103249D-8CB9-41E1-88ED-A296FE0555BA}" type="pres">
      <dgm:prSet presAssocID="{47A96773-1D28-4836-8CCD-8795273A473C}" presName="spaceBetweenRectangles" presStyleCnt="0"/>
      <dgm:spPr/>
      <dgm:t>
        <a:bodyPr/>
        <a:lstStyle/>
        <a:p>
          <a:endParaRPr lang="tr-TR"/>
        </a:p>
      </dgm:t>
    </dgm:pt>
    <dgm:pt modelId="{64292DE8-888C-4FFC-8F9F-84E3D408A497}" type="pres">
      <dgm:prSet presAssocID="{63E31EF0-982D-4C84-A72C-54E259C900C6}" presName="parentLin" presStyleCnt="0"/>
      <dgm:spPr/>
      <dgm:t>
        <a:bodyPr/>
        <a:lstStyle/>
        <a:p>
          <a:endParaRPr lang="tr-TR"/>
        </a:p>
      </dgm:t>
    </dgm:pt>
    <dgm:pt modelId="{5556E44D-A4BE-47E0-A41C-A2C4E79F9E0B}" type="pres">
      <dgm:prSet presAssocID="{63E31EF0-982D-4C84-A72C-54E259C900C6}" presName="parentLeftMargin" presStyleLbl="node1" presStyleIdx="0" presStyleCnt="7"/>
      <dgm:spPr/>
      <dgm:t>
        <a:bodyPr/>
        <a:lstStyle/>
        <a:p>
          <a:endParaRPr lang="tr-TR"/>
        </a:p>
      </dgm:t>
    </dgm:pt>
    <dgm:pt modelId="{52B5BD39-2EC1-4521-934D-99DB37467AB3}" type="pres">
      <dgm:prSet presAssocID="{63E31EF0-982D-4C84-A72C-54E259C900C6}" presName="parentText" presStyleLbl="node1" presStyleIdx="1" presStyleCnt="7" custScaleX="132396" custScaleY="182927">
        <dgm:presLayoutVars>
          <dgm:chMax val="0"/>
          <dgm:bulletEnabled val="1"/>
        </dgm:presLayoutVars>
      </dgm:prSet>
      <dgm:spPr/>
      <dgm:t>
        <a:bodyPr/>
        <a:lstStyle/>
        <a:p>
          <a:endParaRPr lang="tr-TR"/>
        </a:p>
      </dgm:t>
    </dgm:pt>
    <dgm:pt modelId="{E363F439-B096-4172-B19E-47C1B073F39E}" type="pres">
      <dgm:prSet presAssocID="{63E31EF0-982D-4C84-A72C-54E259C900C6}" presName="negativeSpace" presStyleCnt="0"/>
      <dgm:spPr/>
      <dgm:t>
        <a:bodyPr/>
        <a:lstStyle/>
        <a:p>
          <a:endParaRPr lang="tr-TR"/>
        </a:p>
      </dgm:t>
    </dgm:pt>
    <dgm:pt modelId="{E71AB6D9-E06B-4C02-A55B-33DE8C4A68AE}" type="pres">
      <dgm:prSet presAssocID="{63E31EF0-982D-4C84-A72C-54E259C900C6}" presName="childText" presStyleLbl="conFgAcc1" presStyleIdx="1" presStyleCnt="7">
        <dgm:presLayoutVars>
          <dgm:bulletEnabled val="1"/>
        </dgm:presLayoutVars>
      </dgm:prSet>
      <dgm:spPr/>
      <dgm:t>
        <a:bodyPr/>
        <a:lstStyle/>
        <a:p>
          <a:endParaRPr lang="tr-TR"/>
        </a:p>
      </dgm:t>
    </dgm:pt>
    <dgm:pt modelId="{BA796F8C-98EE-4A67-B00D-C0A3A14CC496}" type="pres">
      <dgm:prSet presAssocID="{81C47C93-6EA7-4449-8616-55230BEB1765}" presName="spaceBetweenRectangles" presStyleCnt="0"/>
      <dgm:spPr/>
      <dgm:t>
        <a:bodyPr/>
        <a:lstStyle/>
        <a:p>
          <a:endParaRPr lang="tr-TR"/>
        </a:p>
      </dgm:t>
    </dgm:pt>
    <dgm:pt modelId="{409F56BE-30B1-4A8D-9C87-8D608784E18C}" type="pres">
      <dgm:prSet presAssocID="{94C0B599-E423-4297-BF23-A49DCA10A799}" presName="parentLin" presStyleCnt="0"/>
      <dgm:spPr/>
      <dgm:t>
        <a:bodyPr/>
        <a:lstStyle/>
        <a:p>
          <a:endParaRPr lang="tr-TR"/>
        </a:p>
      </dgm:t>
    </dgm:pt>
    <dgm:pt modelId="{B3442A20-0338-4119-A07E-4488B8B131A0}" type="pres">
      <dgm:prSet presAssocID="{94C0B599-E423-4297-BF23-A49DCA10A799}" presName="parentLeftMargin" presStyleLbl="node1" presStyleIdx="1" presStyleCnt="7"/>
      <dgm:spPr/>
      <dgm:t>
        <a:bodyPr/>
        <a:lstStyle/>
        <a:p>
          <a:endParaRPr lang="tr-TR"/>
        </a:p>
      </dgm:t>
    </dgm:pt>
    <dgm:pt modelId="{A9B015F0-4FCB-4B7B-B1E7-C88DCD99F5A6}" type="pres">
      <dgm:prSet presAssocID="{94C0B599-E423-4297-BF23-A49DCA10A799}" presName="parentText" presStyleLbl="node1" presStyleIdx="2" presStyleCnt="7" custScaleX="132396" custScaleY="203252">
        <dgm:presLayoutVars>
          <dgm:chMax val="0"/>
          <dgm:bulletEnabled val="1"/>
        </dgm:presLayoutVars>
      </dgm:prSet>
      <dgm:spPr/>
      <dgm:t>
        <a:bodyPr/>
        <a:lstStyle/>
        <a:p>
          <a:endParaRPr lang="tr-TR"/>
        </a:p>
      </dgm:t>
    </dgm:pt>
    <dgm:pt modelId="{C413A59C-6480-4840-A185-9C4830B667E0}" type="pres">
      <dgm:prSet presAssocID="{94C0B599-E423-4297-BF23-A49DCA10A799}" presName="negativeSpace" presStyleCnt="0"/>
      <dgm:spPr/>
      <dgm:t>
        <a:bodyPr/>
        <a:lstStyle/>
        <a:p>
          <a:endParaRPr lang="tr-TR"/>
        </a:p>
      </dgm:t>
    </dgm:pt>
    <dgm:pt modelId="{C0C09C7A-CCA6-437A-BA5E-A29DEEF8BA2E}" type="pres">
      <dgm:prSet presAssocID="{94C0B599-E423-4297-BF23-A49DCA10A799}" presName="childText" presStyleLbl="conFgAcc1" presStyleIdx="2" presStyleCnt="7">
        <dgm:presLayoutVars>
          <dgm:bulletEnabled val="1"/>
        </dgm:presLayoutVars>
      </dgm:prSet>
      <dgm:spPr/>
      <dgm:t>
        <a:bodyPr/>
        <a:lstStyle/>
        <a:p>
          <a:endParaRPr lang="tr-TR"/>
        </a:p>
      </dgm:t>
    </dgm:pt>
    <dgm:pt modelId="{ACF5C153-FB9D-44C7-96BF-E144648207C5}" type="pres">
      <dgm:prSet presAssocID="{64F34273-437D-4931-9ACD-0A9AEEF0CB50}" presName="spaceBetweenRectangles" presStyleCnt="0"/>
      <dgm:spPr/>
      <dgm:t>
        <a:bodyPr/>
        <a:lstStyle/>
        <a:p>
          <a:endParaRPr lang="tr-TR"/>
        </a:p>
      </dgm:t>
    </dgm:pt>
    <dgm:pt modelId="{00FB139D-3D7C-4AC6-AB32-8B8C1A3C9EA6}" type="pres">
      <dgm:prSet presAssocID="{6722C36C-19A9-4360-B109-244D6160EE9E}" presName="parentLin" presStyleCnt="0"/>
      <dgm:spPr/>
      <dgm:t>
        <a:bodyPr/>
        <a:lstStyle/>
        <a:p>
          <a:endParaRPr lang="tr-TR"/>
        </a:p>
      </dgm:t>
    </dgm:pt>
    <dgm:pt modelId="{84E7D1DB-EBB1-418E-B424-8133212460C9}" type="pres">
      <dgm:prSet presAssocID="{6722C36C-19A9-4360-B109-244D6160EE9E}" presName="parentLeftMargin" presStyleLbl="node1" presStyleIdx="2" presStyleCnt="7"/>
      <dgm:spPr/>
      <dgm:t>
        <a:bodyPr/>
        <a:lstStyle/>
        <a:p>
          <a:endParaRPr lang="tr-TR"/>
        </a:p>
      </dgm:t>
    </dgm:pt>
    <dgm:pt modelId="{22311188-0DC3-49C9-848F-5B76A27316A3}" type="pres">
      <dgm:prSet presAssocID="{6722C36C-19A9-4360-B109-244D6160EE9E}" presName="parentText" presStyleLbl="node1" presStyleIdx="3" presStyleCnt="7" custScaleX="132396" custScaleY="203252" custLinFactNeighborX="-8046" custLinFactNeighborY="-265">
        <dgm:presLayoutVars>
          <dgm:chMax val="0"/>
          <dgm:bulletEnabled val="1"/>
        </dgm:presLayoutVars>
      </dgm:prSet>
      <dgm:spPr/>
      <dgm:t>
        <a:bodyPr/>
        <a:lstStyle/>
        <a:p>
          <a:endParaRPr lang="tr-TR"/>
        </a:p>
      </dgm:t>
    </dgm:pt>
    <dgm:pt modelId="{44D3CBDD-5977-41D8-A45A-F6D685C575D9}" type="pres">
      <dgm:prSet presAssocID="{6722C36C-19A9-4360-B109-244D6160EE9E}" presName="negativeSpace" presStyleCnt="0"/>
      <dgm:spPr/>
      <dgm:t>
        <a:bodyPr/>
        <a:lstStyle/>
        <a:p>
          <a:endParaRPr lang="tr-TR"/>
        </a:p>
      </dgm:t>
    </dgm:pt>
    <dgm:pt modelId="{CD6CAD92-9198-4A77-AAE6-8A04992B6C81}" type="pres">
      <dgm:prSet presAssocID="{6722C36C-19A9-4360-B109-244D6160EE9E}" presName="childText" presStyleLbl="conFgAcc1" presStyleIdx="3" presStyleCnt="7">
        <dgm:presLayoutVars>
          <dgm:bulletEnabled val="1"/>
        </dgm:presLayoutVars>
      </dgm:prSet>
      <dgm:spPr/>
      <dgm:t>
        <a:bodyPr/>
        <a:lstStyle/>
        <a:p>
          <a:endParaRPr lang="tr-TR"/>
        </a:p>
      </dgm:t>
    </dgm:pt>
    <dgm:pt modelId="{7EBD89C0-C7F8-414B-8306-F92BD3A0FEDF}" type="pres">
      <dgm:prSet presAssocID="{4E8EC49F-F665-4B4B-9EE1-14EAACC16C97}" presName="spaceBetweenRectangles" presStyleCnt="0"/>
      <dgm:spPr/>
      <dgm:t>
        <a:bodyPr/>
        <a:lstStyle/>
        <a:p>
          <a:endParaRPr lang="tr-TR"/>
        </a:p>
      </dgm:t>
    </dgm:pt>
    <dgm:pt modelId="{C17F9474-6FB7-42EB-A3E8-E9E9516B8798}" type="pres">
      <dgm:prSet presAssocID="{35B3C702-48E6-4B70-88E4-438FBB9E638A}" presName="parentLin" presStyleCnt="0"/>
      <dgm:spPr/>
      <dgm:t>
        <a:bodyPr/>
        <a:lstStyle/>
        <a:p>
          <a:endParaRPr lang="tr-TR"/>
        </a:p>
      </dgm:t>
    </dgm:pt>
    <dgm:pt modelId="{254E004A-4885-4085-B465-BCB841ADA0C6}" type="pres">
      <dgm:prSet presAssocID="{35B3C702-48E6-4B70-88E4-438FBB9E638A}" presName="parentLeftMargin" presStyleLbl="node1" presStyleIdx="3" presStyleCnt="7"/>
      <dgm:spPr/>
      <dgm:t>
        <a:bodyPr/>
        <a:lstStyle/>
        <a:p>
          <a:endParaRPr lang="tr-TR"/>
        </a:p>
      </dgm:t>
    </dgm:pt>
    <dgm:pt modelId="{DD6FB90B-5105-4DCA-B0FA-84BB22AA3255}" type="pres">
      <dgm:prSet presAssocID="{35B3C702-48E6-4B70-88E4-438FBB9E638A}" presName="parentText" presStyleLbl="node1" presStyleIdx="4" presStyleCnt="7" custScaleX="132526" custScaleY="228659">
        <dgm:presLayoutVars>
          <dgm:chMax val="0"/>
          <dgm:bulletEnabled val="1"/>
        </dgm:presLayoutVars>
      </dgm:prSet>
      <dgm:spPr/>
      <dgm:t>
        <a:bodyPr/>
        <a:lstStyle/>
        <a:p>
          <a:endParaRPr lang="tr-TR"/>
        </a:p>
      </dgm:t>
    </dgm:pt>
    <dgm:pt modelId="{FC901EA3-268C-4991-A22F-657554DC83B7}" type="pres">
      <dgm:prSet presAssocID="{35B3C702-48E6-4B70-88E4-438FBB9E638A}" presName="negativeSpace" presStyleCnt="0"/>
      <dgm:spPr/>
      <dgm:t>
        <a:bodyPr/>
        <a:lstStyle/>
        <a:p>
          <a:endParaRPr lang="tr-TR"/>
        </a:p>
      </dgm:t>
    </dgm:pt>
    <dgm:pt modelId="{25E5F5C5-BADD-4C3A-9DF9-BCC48457E6B1}" type="pres">
      <dgm:prSet presAssocID="{35B3C702-48E6-4B70-88E4-438FBB9E638A}" presName="childText" presStyleLbl="conFgAcc1" presStyleIdx="4" presStyleCnt="7">
        <dgm:presLayoutVars>
          <dgm:bulletEnabled val="1"/>
        </dgm:presLayoutVars>
      </dgm:prSet>
      <dgm:spPr/>
      <dgm:t>
        <a:bodyPr/>
        <a:lstStyle/>
        <a:p>
          <a:endParaRPr lang="tr-TR"/>
        </a:p>
      </dgm:t>
    </dgm:pt>
    <dgm:pt modelId="{CD29D80E-488C-4D5B-AE52-43647E0A95E7}" type="pres">
      <dgm:prSet presAssocID="{100CEB33-5A22-43B2-B69B-CA3C58510124}" presName="spaceBetweenRectangles" presStyleCnt="0"/>
      <dgm:spPr/>
      <dgm:t>
        <a:bodyPr/>
        <a:lstStyle/>
        <a:p>
          <a:endParaRPr lang="tr-TR"/>
        </a:p>
      </dgm:t>
    </dgm:pt>
    <dgm:pt modelId="{70ECD4D1-A414-4F6D-A3EA-A7F892D5D45F}" type="pres">
      <dgm:prSet presAssocID="{4F8EE3A6-42E0-4433-B5D3-7DD3DAF9BEE8}" presName="parentLin" presStyleCnt="0"/>
      <dgm:spPr/>
      <dgm:t>
        <a:bodyPr/>
        <a:lstStyle/>
        <a:p>
          <a:endParaRPr lang="tr-TR"/>
        </a:p>
      </dgm:t>
    </dgm:pt>
    <dgm:pt modelId="{B9DA43C9-E1E5-43C2-8673-F06AF5F7A683}" type="pres">
      <dgm:prSet presAssocID="{4F8EE3A6-42E0-4433-B5D3-7DD3DAF9BEE8}" presName="parentLeftMargin" presStyleLbl="node1" presStyleIdx="4" presStyleCnt="7" custScaleX="132020" custScaleY="107217"/>
      <dgm:spPr/>
      <dgm:t>
        <a:bodyPr/>
        <a:lstStyle/>
        <a:p>
          <a:endParaRPr lang="tr-TR"/>
        </a:p>
      </dgm:t>
    </dgm:pt>
    <dgm:pt modelId="{582A41DA-5368-4D48-8321-8BEDC8670855}" type="pres">
      <dgm:prSet presAssocID="{4F8EE3A6-42E0-4433-B5D3-7DD3DAF9BEE8}" presName="parentText" presStyleLbl="node1" presStyleIdx="5" presStyleCnt="7" custScaleX="132526" custScaleY="169440" custLinFactNeighborX="-31412" custLinFactNeighborY="5940">
        <dgm:presLayoutVars>
          <dgm:chMax val="0"/>
          <dgm:bulletEnabled val="1"/>
        </dgm:presLayoutVars>
      </dgm:prSet>
      <dgm:spPr/>
      <dgm:t>
        <a:bodyPr/>
        <a:lstStyle/>
        <a:p>
          <a:endParaRPr lang="tr-TR"/>
        </a:p>
      </dgm:t>
    </dgm:pt>
    <dgm:pt modelId="{0E5CA4BB-8D28-47F6-8244-9CC5D175735C}" type="pres">
      <dgm:prSet presAssocID="{4F8EE3A6-42E0-4433-B5D3-7DD3DAF9BEE8}" presName="negativeSpace" presStyleCnt="0"/>
      <dgm:spPr/>
      <dgm:t>
        <a:bodyPr/>
        <a:lstStyle/>
        <a:p>
          <a:endParaRPr lang="tr-TR"/>
        </a:p>
      </dgm:t>
    </dgm:pt>
    <dgm:pt modelId="{D3D7AB84-9045-4480-A293-B07805DC8631}" type="pres">
      <dgm:prSet presAssocID="{4F8EE3A6-42E0-4433-B5D3-7DD3DAF9BEE8}" presName="childText" presStyleLbl="conFgAcc1" presStyleIdx="5" presStyleCnt="7">
        <dgm:presLayoutVars>
          <dgm:bulletEnabled val="1"/>
        </dgm:presLayoutVars>
      </dgm:prSet>
      <dgm:spPr/>
      <dgm:t>
        <a:bodyPr/>
        <a:lstStyle/>
        <a:p>
          <a:endParaRPr lang="tr-TR"/>
        </a:p>
      </dgm:t>
    </dgm:pt>
    <dgm:pt modelId="{38F5D338-3E91-4280-98B6-56FE372FAAE7}" type="pres">
      <dgm:prSet presAssocID="{06326486-591B-419A-B109-055F64AB39AB}" presName="spaceBetweenRectangles" presStyleCnt="0"/>
      <dgm:spPr/>
      <dgm:t>
        <a:bodyPr/>
        <a:lstStyle/>
        <a:p>
          <a:endParaRPr lang="tr-TR"/>
        </a:p>
      </dgm:t>
    </dgm:pt>
    <dgm:pt modelId="{9674F0DE-4D64-4E61-9F98-83DE4B2BBD38}" type="pres">
      <dgm:prSet presAssocID="{4C6B8377-12BC-40DF-B04F-5C897BF7BE15}" presName="parentLin" presStyleCnt="0"/>
      <dgm:spPr/>
      <dgm:t>
        <a:bodyPr/>
        <a:lstStyle/>
        <a:p>
          <a:endParaRPr lang="tr-TR"/>
        </a:p>
      </dgm:t>
    </dgm:pt>
    <dgm:pt modelId="{0276DB98-2C6A-4E62-87B2-937E99027016}" type="pres">
      <dgm:prSet presAssocID="{4C6B8377-12BC-40DF-B04F-5C897BF7BE15}" presName="parentLeftMargin" presStyleLbl="node1" presStyleIdx="5" presStyleCnt="7"/>
      <dgm:spPr/>
      <dgm:t>
        <a:bodyPr/>
        <a:lstStyle/>
        <a:p>
          <a:endParaRPr lang="tr-TR"/>
        </a:p>
      </dgm:t>
    </dgm:pt>
    <dgm:pt modelId="{09D5AF6C-BB4D-43F6-BCEC-1D524181CDE7}" type="pres">
      <dgm:prSet presAssocID="{4C6B8377-12BC-40DF-B04F-5C897BF7BE15}" presName="parentText" presStyleLbl="node1" presStyleIdx="6" presStyleCnt="7" custScaleX="132526" custScaleY="180760">
        <dgm:presLayoutVars>
          <dgm:chMax val="0"/>
          <dgm:bulletEnabled val="1"/>
        </dgm:presLayoutVars>
      </dgm:prSet>
      <dgm:spPr/>
      <dgm:t>
        <a:bodyPr/>
        <a:lstStyle/>
        <a:p>
          <a:endParaRPr lang="tr-TR"/>
        </a:p>
      </dgm:t>
    </dgm:pt>
    <dgm:pt modelId="{0D573434-14D6-4829-96C7-732B642F8F9C}" type="pres">
      <dgm:prSet presAssocID="{4C6B8377-12BC-40DF-B04F-5C897BF7BE15}" presName="negativeSpace" presStyleCnt="0"/>
      <dgm:spPr/>
      <dgm:t>
        <a:bodyPr/>
        <a:lstStyle/>
        <a:p>
          <a:endParaRPr lang="tr-TR"/>
        </a:p>
      </dgm:t>
    </dgm:pt>
    <dgm:pt modelId="{6A9E77B6-1D26-4F39-99C7-4A6249E44E7F}" type="pres">
      <dgm:prSet presAssocID="{4C6B8377-12BC-40DF-B04F-5C897BF7BE15}" presName="childText" presStyleLbl="conFgAcc1" presStyleIdx="6" presStyleCnt="7">
        <dgm:presLayoutVars>
          <dgm:bulletEnabled val="1"/>
        </dgm:presLayoutVars>
      </dgm:prSet>
      <dgm:spPr/>
      <dgm:t>
        <a:bodyPr/>
        <a:lstStyle/>
        <a:p>
          <a:endParaRPr lang="tr-TR"/>
        </a:p>
      </dgm:t>
    </dgm:pt>
  </dgm:ptLst>
  <dgm:cxnLst>
    <dgm:cxn modelId="{2CFEFF93-1FC1-4CB9-85D9-9160324D63C9}" type="presOf" srcId="{6722C36C-19A9-4360-B109-244D6160EE9E}" destId="{22311188-0DC3-49C9-848F-5B76A27316A3}" srcOrd="1" destOrd="0" presId="urn:microsoft.com/office/officeart/2005/8/layout/list1"/>
    <dgm:cxn modelId="{B1AB60ED-55C0-490E-8CA5-C9C794A1A488}" srcId="{2EEF04E3-A493-4F9C-9E89-1D3BF7954B24}" destId="{63E31EF0-982D-4C84-A72C-54E259C900C6}" srcOrd="1" destOrd="0" parTransId="{8CFA62C4-CE18-4D5B-A6FE-D821E75E821F}" sibTransId="{81C47C93-6EA7-4449-8616-55230BEB1765}"/>
    <dgm:cxn modelId="{09D9A4D9-AD7F-4672-AB56-FED3251B7A97}" type="presOf" srcId="{63E31EF0-982D-4C84-A72C-54E259C900C6}" destId="{5556E44D-A4BE-47E0-A41C-A2C4E79F9E0B}" srcOrd="0" destOrd="0" presId="urn:microsoft.com/office/officeart/2005/8/layout/list1"/>
    <dgm:cxn modelId="{703531A4-3067-42A7-A0E3-F28A4148F952}" type="presOf" srcId="{4F8EE3A6-42E0-4433-B5D3-7DD3DAF9BEE8}" destId="{582A41DA-5368-4D48-8321-8BEDC8670855}" srcOrd="1" destOrd="0" presId="urn:microsoft.com/office/officeart/2005/8/layout/list1"/>
    <dgm:cxn modelId="{33E88106-F5C9-4C5F-88DF-F4E70DD03CDC}" srcId="{2EEF04E3-A493-4F9C-9E89-1D3BF7954B24}" destId="{4C6B8377-12BC-40DF-B04F-5C897BF7BE15}" srcOrd="6" destOrd="0" parTransId="{D6A33E43-748E-4525-8064-A54CACBF5CD2}" sibTransId="{DA1FD548-D611-4F5C-93EC-E40CA0549912}"/>
    <dgm:cxn modelId="{0AFA35E0-B32D-48C5-9CEE-D8F4A9642C0B}" type="presOf" srcId="{63E31EF0-982D-4C84-A72C-54E259C900C6}" destId="{52B5BD39-2EC1-4521-934D-99DB37467AB3}" srcOrd="1" destOrd="0" presId="urn:microsoft.com/office/officeart/2005/8/layout/list1"/>
    <dgm:cxn modelId="{96BD982E-1696-4452-AD4F-AD0A620435E5}" srcId="{2EEF04E3-A493-4F9C-9E89-1D3BF7954B24}" destId="{94C0B599-E423-4297-BF23-A49DCA10A799}" srcOrd="2" destOrd="0" parTransId="{7D3E9B68-FC38-4F73-94C9-B6BDFD6EF3FD}" sibTransId="{64F34273-437D-4931-9ACD-0A9AEEF0CB50}"/>
    <dgm:cxn modelId="{55749BF3-88D2-4B0D-B4F7-B8AF9A519C73}" type="presOf" srcId="{94C0B599-E423-4297-BF23-A49DCA10A799}" destId="{A9B015F0-4FCB-4B7B-B1E7-C88DCD99F5A6}" srcOrd="1" destOrd="0" presId="urn:microsoft.com/office/officeart/2005/8/layout/list1"/>
    <dgm:cxn modelId="{0F2554DD-9676-4785-BFF4-AB667AB25A8C}" type="presOf" srcId="{35B3C702-48E6-4B70-88E4-438FBB9E638A}" destId="{DD6FB90B-5105-4DCA-B0FA-84BB22AA3255}" srcOrd="1" destOrd="0" presId="urn:microsoft.com/office/officeart/2005/8/layout/list1"/>
    <dgm:cxn modelId="{3018028E-19F8-46A3-B39E-DF1E5772B8F0}" type="presOf" srcId="{6722C36C-19A9-4360-B109-244D6160EE9E}" destId="{84E7D1DB-EBB1-418E-B424-8133212460C9}" srcOrd="0" destOrd="0" presId="urn:microsoft.com/office/officeart/2005/8/layout/list1"/>
    <dgm:cxn modelId="{05F237B5-2485-4F53-952D-6F56E63DA1B7}" type="presOf" srcId="{2EEF04E3-A493-4F9C-9E89-1D3BF7954B24}" destId="{5F3D9E31-C540-410F-B9BD-762ECDB715FF}" srcOrd="0" destOrd="0" presId="urn:microsoft.com/office/officeart/2005/8/layout/list1"/>
    <dgm:cxn modelId="{18D14E9B-9313-4702-8269-F21C9DE969BA}" srcId="{2EEF04E3-A493-4F9C-9E89-1D3BF7954B24}" destId="{35B3C702-48E6-4B70-88E4-438FBB9E638A}" srcOrd="4" destOrd="0" parTransId="{6128E769-007B-4421-9DED-47C230F96556}" sibTransId="{100CEB33-5A22-43B2-B69B-CA3C58510124}"/>
    <dgm:cxn modelId="{9B27E4EA-7883-4E49-8F47-E199316F1BF8}" srcId="{2EEF04E3-A493-4F9C-9E89-1D3BF7954B24}" destId="{4F8EE3A6-42E0-4433-B5D3-7DD3DAF9BEE8}" srcOrd="5" destOrd="0" parTransId="{C039100A-00F1-40DF-AA3B-D7052FCA081E}" sibTransId="{06326486-591B-419A-B109-055F64AB39AB}"/>
    <dgm:cxn modelId="{6D50952A-C7F8-4E49-81B0-2EBC3F638D03}" type="presOf" srcId="{4F8EE3A6-42E0-4433-B5D3-7DD3DAF9BEE8}" destId="{B9DA43C9-E1E5-43C2-8673-F06AF5F7A683}" srcOrd="0" destOrd="0" presId="urn:microsoft.com/office/officeart/2005/8/layout/list1"/>
    <dgm:cxn modelId="{E874A99F-DEEB-4255-9B3C-76569BE438FD}" type="presOf" srcId="{DF5D74E5-5C95-4217-9871-01A3D51952E4}" destId="{AD993769-6E9B-4112-90F6-12C267AA6134}" srcOrd="1" destOrd="0" presId="urn:microsoft.com/office/officeart/2005/8/layout/list1"/>
    <dgm:cxn modelId="{EFD0FF0F-0D3E-4C46-8131-C5CE91D7FAD6}" type="presOf" srcId="{DF5D74E5-5C95-4217-9871-01A3D51952E4}" destId="{7037FB9E-73C4-4720-A055-D70DE08D817B}" srcOrd="0" destOrd="0" presId="urn:microsoft.com/office/officeart/2005/8/layout/list1"/>
    <dgm:cxn modelId="{1FB470D3-F47C-4ECE-8018-BC5C4DEFF441}" srcId="{2EEF04E3-A493-4F9C-9E89-1D3BF7954B24}" destId="{6722C36C-19A9-4360-B109-244D6160EE9E}" srcOrd="3" destOrd="0" parTransId="{F62569A8-5FB1-4AC5-9608-47AD3FF5FE58}" sibTransId="{4E8EC49F-F665-4B4B-9EE1-14EAACC16C97}"/>
    <dgm:cxn modelId="{9CF89DB4-4801-4C9F-9D59-D4CF0E28C509}" type="presOf" srcId="{4C6B8377-12BC-40DF-B04F-5C897BF7BE15}" destId="{09D5AF6C-BB4D-43F6-BCEC-1D524181CDE7}" srcOrd="1" destOrd="0" presId="urn:microsoft.com/office/officeart/2005/8/layout/list1"/>
    <dgm:cxn modelId="{3168F33B-E6B7-4B84-AF10-0A762105650D}" type="presOf" srcId="{4C6B8377-12BC-40DF-B04F-5C897BF7BE15}" destId="{0276DB98-2C6A-4E62-87B2-937E99027016}" srcOrd="0" destOrd="0" presId="urn:microsoft.com/office/officeart/2005/8/layout/list1"/>
    <dgm:cxn modelId="{EF5B4DDC-1E53-4B29-9312-5455D3415FB5}" type="presOf" srcId="{35B3C702-48E6-4B70-88E4-438FBB9E638A}" destId="{254E004A-4885-4085-B465-BCB841ADA0C6}" srcOrd="0" destOrd="0" presId="urn:microsoft.com/office/officeart/2005/8/layout/list1"/>
    <dgm:cxn modelId="{2E3ABC43-5C29-4FEB-9CDC-EAC7A60B49C4}" srcId="{2EEF04E3-A493-4F9C-9E89-1D3BF7954B24}" destId="{DF5D74E5-5C95-4217-9871-01A3D51952E4}" srcOrd="0" destOrd="0" parTransId="{60EF9E60-E91D-423B-9B7A-D6CD723CFFDB}" sibTransId="{47A96773-1D28-4836-8CCD-8795273A473C}"/>
    <dgm:cxn modelId="{37E4D2B9-1488-4650-B7B9-A80F1F91EDDC}" type="presOf" srcId="{94C0B599-E423-4297-BF23-A49DCA10A799}" destId="{B3442A20-0338-4119-A07E-4488B8B131A0}" srcOrd="0" destOrd="0" presId="urn:microsoft.com/office/officeart/2005/8/layout/list1"/>
    <dgm:cxn modelId="{F2A3EA5A-355C-4989-A50B-5E17C000506A}" type="presParOf" srcId="{5F3D9E31-C540-410F-B9BD-762ECDB715FF}" destId="{C02D0320-5BC3-473B-92E0-62E98A7EC264}" srcOrd="0" destOrd="0" presId="urn:microsoft.com/office/officeart/2005/8/layout/list1"/>
    <dgm:cxn modelId="{F23428A5-71C5-4C4E-94D4-2B878D2C936E}" type="presParOf" srcId="{C02D0320-5BC3-473B-92E0-62E98A7EC264}" destId="{7037FB9E-73C4-4720-A055-D70DE08D817B}" srcOrd="0" destOrd="0" presId="urn:microsoft.com/office/officeart/2005/8/layout/list1"/>
    <dgm:cxn modelId="{489C8306-9849-4E6D-9B5A-5A880D28AFE9}" type="presParOf" srcId="{C02D0320-5BC3-473B-92E0-62E98A7EC264}" destId="{AD993769-6E9B-4112-90F6-12C267AA6134}" srcOrd="1" destOrd="0" presId="urn:microsoft.com/office/officeart/2005/8/layout/list1"/>
    <dgm:cxn modelId="{0D548153-D0D8-4A24-BC05-63CCBE82C626}" type="presParOf" srcId="{5F3D9E31-C540-410F-B9BD-762ECDB715FF}" destId="{F9E5E44F-9CF3-48E8-B183-BC5368AEDF43}" srcOrd="1" destOrd="0" presId="urn:microsoft.com/office/officeart/2005/8/layout/list1"/>
    <dgm:cxn modelId="{FCBD559C-B0AA-4409-B890-6CC0471BE3B7}" type="presParOf" srcId="{5F3D9E31-C540-410F-B9BD-762ECDB715FF}" destId="{ABD9C1EB-64A6-48DC-B674-B8AD5F382522}" srcOrd="2" destOrd="0" presId="urn:microsoft.com/office/officeart/2005/8/layout/list1"/>
    <dgm:cxn modelId="{0766E535-EEC5-4C27-9C17-79D75A6DFC47}" type="presParOf" srcId="{5F3D9E31-C540-410F-B9BD-762ECDB715FF}" destId="{F103249D-8CB9-41E1-88ED-A296FE0555BA}" srcOrd="3" destOrd="0" presId="urn:microsoft.com/office/officeart/2005/8/layout/list1"/>
    <dgm:cxn modelId="{8AAAE0C4-3203-4401-BAC9-054C1ED6058F}" type="presParOf" srcId="{5F3D9E31-C540-410F-B9BD-762ECDB715FF}" destId="{64292DE8-888C-4FFC-8F9F-84E3D408A497}" srcOrd="4" destOrd="0" presId="urn:microsoft.com/office/officeart/2005/8/layout/list1"/>
    <dgm:cxn modelId="{A52B614F-8DE9-4A6E-BC12-0EC07BB5CFB0}" type="presParOf" srcId="{64292DE8-888C-4FFC-8F9F-84E3D408A497}" destId="{5556E44D-A4BE-47E0-A41C-A2C4E79F9E0B}" srcOrd="0" destOrd="0" presId="urn:microsoft.com/office/officeart/2005/8/layout/list1"/>
    <dgm:cxn modelId="{79FB9A4B-3062-4972-BEE3-B409BBE7293E}" type="presParOf" srcId="{64292DE8-888C-4FFC-8F9F-84E3D408A497}" destId="{52B5BD39-2EC1-4521-934D-99DB37467AB3}" srcOrd="1" destOrd="0" presId="urn:microsoft.com/office/officeart/2005/8/layout/list1"/>
    <dgm:cxn modelId="{689D5848-8DFF-4DA9-B763-21E54126A40C}" type="presParOf" srcId="{5F3D9E31-C540-410F-B9BD-762ECDB715FF}" destId="{E363F439-B096-4172-B19E-47C1B073F39E}" srcOrd="5" destOrd="0" presId="urn:microsoft.com/office/officeart/2005/8/layout/list1"/>
    <dgm:cxn modelId="{378FA5F9-CCCE-4F63-90CC-97A79FEB9B1F}" type="presParOf" srcId="{5F3D9E31-C540-410F-B9BD-762ECDB715FF}" destId="{E71AB6D9-E06B-4C02-A55B-33DE8C4A68AE}" srcOrd="6" destOrd="0" presId="urn:microsoft.com/office/officeart/2005/8/layout/list1"/>
    <dgm:cxn modelId="{B70617AD-02F0-454C-8B18-73AF0AAF1D65}" type="presParOf" srcId="{5F3D9E31-C540-410F-B9BD-762ECDB715FF}" destId="{BA796F8C-98EE-4A67-B00D-C0A3A14CC496}" srcOrd="7" destOrd="0" presId="urn:microsoft.com/office/officeart/2005/8/layout/list1"/>
    <dgm:cxn modelId="{C6191394-1F45-42E0-A88A-2FCB5080FF9D}" type="presParOf" srcId="{5F3D9E31-C540-410F-B9BD-762ECDB715FF}" destId="{409F56BE-30B1-4A8D-9C87-8D608784E18C}" srcOrd="8" destOrd="0" presId="urn:microsoft.com/office/officeart/2005/8/layout/list1"/>
    <dgm:cxn modelId="{C873ADA0-6E5C-4842-85A3-3C0C82326866}" type="presParOf" srcId="{409F56BE-30B1-4A8D-9C87-8D608784E18C}" destId="{B3442A20-0338-4119-A07E-4488B8B131A0}" srcOrd="0" destOrd="0" presId="urn:microsoft.com/office/officeart/2005/8/layout/list1"/>
    <dgm:cxn modelId="{7718B8D0-7CDD-4C6F-B9FE-02FAAD01026F}" type="presParOf" srcId="{409F56BE-30B1-4A8D-9C87-8D608784E18C}" destId="{A9B015F0-4FCB-4B7B-B1E7-C88DCD99F5A6}" srcOrd="1" destOrd="0" presId="urn:microsoft.com/office/officeart/2005/8/layout/list1"/>
    <dgm:cxn modelId="{DCDA0C6D-62BA-4345-8FB9-3ED5243FB6E8}" type="presParOf" srcId="{5F3D9E31-C540-410F-B9BD-762ECDB715FF}" destId="{C413A59C-6480-4840-A185-9C4830B667E0}" srcOrd="9" destOrd="0" presId="urn:microsoft.com/office/officeart/2005/8/layout/list1"/>
    <dgm:cxn modelId="{537ED65C-3150-462D-895E-F9924006D15D}" type="presParOf" srcId="{5F3D9E31-C540-410F-B9BD-762ECDB715FF}" destId="{C0C09C7A-CCA6-437A-BA5E-A29DEEF8BA2E}" srcOrd="10" destOrd="0" presId="urn:microsoft.com/office/officeart/2005/8/layout/list1"/>
    <dgm:cxn modelId="{D03DE941-4F33-4A5C-9D5B-6603A67E5B3F}" type="presParOf" srcId="{5F3D9E31-C540-410F-B9BD-762ECDB715FF}" destId="{ACF5C153-FB9D-44C7-96BF-E144648207C5}" srcOrd="11" destOrd="0" presId="urn:microsoft.com/office/officeart/2005/8/layout/list1"/>
    <dgm:cxn modelId="{0C2DDC71-EB71-46A8-BD77-36F91C9877FA}" type="presParOf" srcId="{5F3D9E31-C540-410F-B9BD-762ECDB715FF}" destId="{00FB139D-3D7C-4AC6-AB32-8B8C1A3C9EA6}" srcOrd="12" destOrd="0" presId="urn:microsoft.com/office/officeart/2005/8/layout/list1"/>
    <dgm:cxn modelId="{85DF0D91-1EAC-4F93-B0A3-FC66EB19CD48}" type="presParOf" srcId="{00FB139D-3D7C-4AC6-AB32-8B8C1A3C9EA6}" destId="{84E7D1DB-EBB1-418E-B424-8133212460C9}" srcOrd="0" destOrd="0" presId="urn:microsoft.com/office/officeart/2005/8/layout/list1"/>
    <dgm:cxn modelId="{2B038D64-75F6-461D-ABF3-97C2F88CB9F1}" type="presParOf" srcId="{00FB139D-3D7C-4AC6-AB32-8B8C1A3C9EA6}" destId="{22311188-0DC3-49C9-848F-5B76A27316A3}" srcOrd="1" destOrd="0" presId="urn:microsoft.com/office/officeart/2005/8/layout/list1"/>
    <dgm:cxn modelId="{CEF45B4D-5AFD-4B82-AD3B-68E7042354AA}" type="presParOf" srcId="{5F3D9E31-C540-410F-B9BD-762ECDB715FF}" destId="{44D3CBDD-5977-41D8-A45A-F6D685C575D9}" srcOrd="13" destOrd="0" presId="urn:microsoft.com/office/officeart/2005/8/layout/list1"/>
    <dgm:cxn modelId="{DD36DE68-59BB-43C6-8B57-49930C5ECB8D}" type="presParOf" srcId="{5F3D9E31-C540-410F-B9BD-762ECDB715FF}" destId="{CD6CAD92-9198-4A77-AAE6-8A04992B6C81}" srcOrd="14" destOrd="0" presId="urn:microsoft.com/office/officeart/2005/8/layout/list1"/>
    <dgm:cxn modelId="{A6126D73-06F1-4CF6-B793-E841664E76A9}" type="presParOf" srcId="{5F3D9E31-C540-410F-B9BD-762ECDB715FF}" destId="{7EBD89C0-C7F8-414B-8306-F92BD3A0FEDF}" srcOrd="15" destOrd="0" presId="urn:microsoft.com/office/officeart/2005/8/layout/list1"/>
    <dgm:cxn modelId="{160CB592-DEB8-4B2A-AA73-3AA4C1FA9368}" type="presParOf" srcId="{5F3D9E31-C540-410F-B9BD-762ECDB715FF}" destId="{C17F9474-6FB7-42EB-A3E8-E9E9516B8798}" srcOrd="16" destOrd="0" presId="urn:microsoft.com/office/officeart/2005/8/layout/list1"/>
    <dgm:cxn modelId="{C2E9E499-1217-4762-BECB-D43CD9116307}" type="presParOf" srcId="{C17F9474-6FB7-42EB-A3E8-E9E9516B8798}" destId="{254E004A-4885-4085-B465-BCB841ADA0C6}" srcOrd="0" destOrd="0" presId="urn:microsoft.com/office/officeart/2005/8/layout/list1"/>
    <dgm:cxn modelId="{2AD1BD4A-FA9E-4D11-98D9-6F9B42066C51}" type="presParOf" srcId="{C17F9474-6FB7-42EB-A3E8-E9E9516B8798}" destId="{DD6FB90B-5105-4DCA-B0FA-84BB22AA3255}" srcOrd="1" destOrd="0" presId="urn:microsoft.com/office/officeart/2005/8/layout/list1"/>
    <dgm:cxn modelId="{349C8D1B-790A-4B9E-9A03-2FED673F591E}" type="presParOf" srcId="{5F3D9E31-C540-410F-B9BD-762ECDB715FF}" destId="{FC901EA3-268C-4991-A22F-657554DC83B7}" srcOrd="17" destOrd="0" presId="urn:microsoft.com/office/officeart/2005/8/layout/list1"/>
    <dgm:cxn modelId="{B1E69379-3D4F-4845-9FD4-5180C04D9A5B}" type="presParOf" srcId="{5F3D9E31-C540-410F-B9BD-762ECDB715FF}" destId="{25E5F5C5-BADD-4C3A-9DF9-BCC48457E6B1}" srcOrd="18" destOrd="0" presId="urn:microsoft.com/office/officeart/2005/8/layout/list1"/>
    <dgm:cxn modelId="{233EC44B-4646-48D1-9030-8E57714457DC}" type="presParOf" srcId="{5F3D9E31-C540-410F-B9BD-762ECDB715FF}" destId="{CD29D80E-488C-4D5B-AE52-43647E0A95E7}" srcOrd="19" destOrd="0" presId="urn:microsoft.com/office/officeart/2005/8/layout/list1"/>
    <dgm:cxn modelId="{5F60BD0E-DE91-460F-B102-4E6ECEF71752}" type="presParOf" srcId="{5F3D9E31-C540-410F-B9BD-762ECDB715FF}" destId="{70ECD4D1-A414-4F6D-A3EA-A7F892D5D45F}" srcOrd="20" destOrd="0" presId="urn:microsoft.com/office/officeart/2005/8/layout/list1"/>
    <dgm:cxn modelId="{F4F55BD5-1009-472B-9ACD-958CCCC9ADF9}" type="presParOf" srcId="{70ECD4D1-A414-4F6D-A3EA-A7F892D5D45F}" destId="{B9DA43C9-E1E5-43C2-8673-F06AF5F7A683}" srcOrd="0" destOrd="0" presId="urn:microsoft.com/office/officeart/2005/8/layout/list1"/>
    <dgm:cxn modelId="{12DF49BA-A35E-453D-9BF1-FF9374A806E1}" type="presParOf" srcId="{70ECD4D1-A414-4F6D-A3EA-A7F892D5D45F}" destId="{582A41DA-5368-4D48-8321-8BEDC8670855}" srcOrd="1" destOrd="0" presId="urn:microsoft.com/office/officeart/2005/8/layout/list1"/>
    <dgm:cxn modelId="{64CBFF98-C0F7-4812-A089-050DC84293F9}" type="presParOf" srcId="{5F3D9E31-C540-410F-B9BD-762ECDB715FF}" destId="{0E5CA4BB-8D28-47F6-8244-9CC5D175735C}" srcOrd="21" destOrd="0" presId="urn:microsoft.com/office/officeart/2005/8/layout/list1"/>
    <dgm:cxn modelId="{9345B17E-B5B6-4172-9C31-42D5C17C6D12}" type="presParOf" srcId="{5F3D9E31-C540-410F-B9BD-762ECDB715FF}" destId="{D3D7AB84-9045-4480-A293-B07805DC8631}" srcOrd="22" destOrd="0" presId="urn:microsoft.com/office/officeart/2005/8/layout/list1"/>
    <dgm:cxn modelId="{86A3E082-EAA4-41BB-B3F8-E2B0BBD0355A}" type="presParOf" srcId="{5F3D9E31-C540-410F-B9BD-762ECDB715FF}" destId="{38F5D338-3E91-4280-98B6-56FE372FAAE7}" srcOrd="23" destOrd="0" presId="urn:microsoft.com/office/officeart/2005/8/layout/list1"/>
    <dgm:cxn modelId="{9CE0B4DF-5341-4032-811D-8949EE69F46C}" type="presParOf" srcId="{5F3D9E31-C540-410F-B9BD-762ECDB715FF}" destId="{9674F0DE-4D64-4E61-9F98-83DE4B2BBD38}" srcOrd="24" destOrd="0" presId="urn:microsoft.com/office/officeart/2005/8/layout/list1"/>
    <dgm:cxn modelId="{BA7604DF-2487-4838-A2EB-F0116E493288}" type="presParOf" srcId="{9674F0DE-4D64-4E61-9F98-83DE4B2BBD38}" destId="{0276DB98-2C6A-4E62-87B2-937E99027016}" srcOrd="0" destOrd="0" presId="urn:microsoft.com/office/officeart/2005/8/layout/list1"/>
    <dgm:cxn modelId="{EAD9480D-7C19-44BB-822A-829660BC10D0}" type="presParOf" srcId="{9674F0DE-4D64-4E61-9F98-83DE4B2BBD38}" destId="{09D5AF6C-BB4D-43F6-BCEC-1D524181CDE7}" srcOrd="1" destOrd="0" presId="urn:microsoft.com/office/officeart/2005/8/layout/list1"/>
    <dgm:cxn modelId="{CBA599EE-8870-40A5-A248-ACD22C7021B3}" type="presParOf" srcId="{5F3D9E31-C540-410F-B9BD-762ECDB715FF}" destId="{0D573434-14D6-4829-96C7-732B642F8F9C}" srcOrd="25" destOrd="0" presId="urn:microsoft.com/office/officeart/2005/8/layout/list1"/>
    <dgm:cxn modelId="{0B3B0B86-5E4F-40D8-8005-B67F91314E68}" type="presParOf" srcId="{5F3D9E31-C540-410F-B9BD-762ECDB715FF}" destId="{6A9E77B6-1D26-4F39-99C7-4A6249E44E7F}" srcOrd="26"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E14D44F-33D8-4DAD-A964-959AF7607562}" type="doc">
      <dgm:prSet loTypeId="urn:microsoft.com/office/officeart/2005/8/layout/list1" loCatId="list" qsTypeId="urn:microsoft.com/office/officeart/2005/8/quickstyle/simple1" qsCatId="simple" csTypeId="urn:microsoft.com/office/officeart/2005/8/colors/accent0_2" csCatId="mainScheme" phldr="1"/>
      <dgm:spPr/>
      <dgm:t>
        <a:bodyPr/>
        <a:lstStyle/>
        <a:p>
          <a:endParaRPr lang="tr-TR"/>
        </a:p>
      </dgm:t>
    </dgm:pt>
    <dgm:pt modelId="{288F3B17-4982-4713-85F7-5A34BFC8AD6A}">
      <dgm:prSet phldrT="[Metin]" custT="1"/>
      <dgm:spPr/>
      <dgm:t>
        <a:bodyPr/>
        <a:lstStyle/>
        <a:p>
          <a:r>
            <a:rPr lang="tr-TR" sz="1400" dirty="0" smtClean="0"/>
            <a:t>Üniversitemiz Kurumsal Risk Yönetimi Yönergesi Senato kararıyla yürürlüğe girmiş ve tüm birimlere yazı ile duyurulmuştur.</a:t>
          </a:r>
          <a:endParaRPr lang="tr-TR" sz="1400" dirty="0"/>
        </a:p>
      </dgm:t>
    </dgm:pt>
    <dgm:pt modelId="{4985008D-1A1B-47AB-B28E-59BCFB8292F2}" type="parTrans" cxnId="{E57EBE87-A6CA-447B-A76D-C8E23C4BD85C}">
      <dgm:prSet/>
      <dgm:spPr/>
      <dgm:t>
        <a:bodyPr/>
        <a:lstStyle/>
        <a:p>
          <a:endParaRPr lang="tr-TR" sz="1200"/>
        </a:p>
      </dgm:t>
    </dgm:pt>
    <dgm:pt modelId="{C1E68436-888B-4C21-B43B-65EC66112B0C}" type="sibTrans" cxnId="{E57EBE87-A6CA-447B-A76D-C8E23C4BD85C}">
      <dgm:prSet/>
      <dgm:spPr/>
      <dgm:t>
        <a:bodyPr/>
        <a:lstStyle/>
        <a:p>
          <a:endParaRPr lang="tr-TR" sz="1200"/>
        </a:p>
      </dgm:t>
    </dgm:pt>
    <dgm:pt modelId="{A1E887C8-99FA-4B29-8AC1-2622DA3F7DE2}">
      <dgm:prSet custT="1"/>
      <dgm:spPr/>
      <dgm:t>
        <a:bodyPr/>
        <a:lstStyle/>
        <a:p>
          <a:r>
            <a:rPr lang="tr-TR" sz="1400" dirty="0" smtClean="0"/>
            <a:t>2014-2018 Stratejik planı hazırlanarak Kalkınma Bakanlığına gönderilmiştir.</a:t>
          </a:r>
          <a:endParaRPr lang="tr-TR" sz="1400" dirty="0"/>
        </a:p>
      </dgm:t>
    </dgm:pt>
    <dgm:pt modelId="{61F8D172-C980-429E-B8B7-92AADAC67D56}" type="sibTrans" cxnId="{C4142168-71A0-463E-8FF2-F7871986DB3D}">
      <dgm:prSet/>
      <dgm:spPr/>
      <dgm:t>
        <a:bodyPr/>
        <a:lstStyle/>
        <a:p>
          <a:endParaRPr lang="tr-TR" sz="1200"/>
        </a:p>
      </dgm:t>
    </dgm:pt>
    <dgm:pt modelId="{F7C03A47-6406-4B68-9E9B-98CB2D26E17E}" type="parTrans" cxnId="{C4142168-71A0-463E-8FF2-F7871986DB3D}">
      <dgm:prSet/>
      <dgm:spPr/>
      <dgm:t>
        <a:bodyPr/>
        <a:lstStyle/>
        <a:p>
          <a:endParaRPr lang="tr-TR" sz="1200"/>
        </a:p>
      </dgm:t>
    </dgm:pt>
    <dgm:pt modelId="{582F2C28-8DB7-4227-976B-44EBD6FB3EF2}">
      <dgm:prSet custT="1"/>
      <dgm:spPr/>
      <dgm:t>
        <a:bodyPr/>
        <a:lstStyle/>
        <a:p>
          <a:r>
            <a:rPr lang="tr-TR" sz="1400" dirty="0" smtClean="0"/>
            <a:t>2015 yılı </a:t>
          </a:r>
          <a:r>
            <a:rPr lang="tr-TR" sz="1400" dirty="0" err="1" smtClean="0"/>
            <a:t>Özdeğerlendirme</a:t>
          </a:r>
          <a:r>
            <a:rPr lang="tr-TR" sz="1400" dirty="0" smtClean="0"/>
            <a:t> raporu hazırlanmış olup, SYBS üzerinden yayımlanmıştır.    </a:t>
          </a:r>
          <a:endParaRPr lang="tr-TR" sz="1400" dirty="0"/>
        </a:p>
      </dgm:t>
    </dgm:pt>
    <dgm:pt modelId="{7E643A98-8999-477B-9927-9EF64922F6AC}" type="parTrans" cxnId="{26B5CA4E-4726-49B5-8861-6091496215A1}">
      <dgm:prSet/>
      <dgm:spPr/>
      <dgm:t>
        <a:bodyPr/>
        <a:lstStyle/>
        <a:p>
          <a:endParaRPr lang="tr-TR" sz="1200"/>
        </a:p>
      </dgm:t>
    </dgm:pt>
    <dgm:pt modelId="{522FB0FD-C73B-4EA9-B6F0-E89A3CCCC585}" type="sibTrans" cxnId="{26B5CA4E-4726-49B5-8861-6091496215A1}">
      <dgm:prSet/>
      <dgm:spPr/>
      <dgm:t>
        <a:bodyPr/>
        <a:lstStyle/>
        <a:p>
          <a:endParaRPr lang="tr-TR" sz="1200"/>
        </a:p>
      </dgm:t>
    </dgm:pt>
    <dgm:pt modelId="{941775A2-36D3-4342-944D-1476F1EE9C01}">
      <dgm:prSet custT="1"/>
      <dgm:spPr/>
      <dgm:t>
        <a:bodyPr/>
        <a:lstStyle/>
        <a:p>
          <a:r>
            <a:rPr lang="tr-TR" sz="1400" dirty="0" smtClean="0"/>
            <a:t>2015  yılı Performans Programı hazırlanarak Ocak ayı sonu itibariyle kamu oyuna duyurulmuş ve Maliye Bakanlığı ile Kalkınma Bakanlığına gönderilmiştir.</a:t>
          </a:r>
          <a:endParaRPr lang="tr-TR" sz="1400" dirty="0"/>
        </a:p>
      </dgm:t>
    </dgm:pt>
    <dgm:pt modelId="{3BFEF378-10F4-43B7-B501-582C9603F969}" type="parTrans" cxnId="{23090922-AA2B-418E-80F3-865820655673}">
      <dgm:prSet/>
      <dgm:spPr/>
      <dgm:t>
        <a:bodyPr/>
        <a:lstStyle/>
        <a:p>
          <a:endParaRPr lang="tr-TR" sz="1200"/>
        </a:p>
      </dgm:t>
    </dgm:pt>
    <dgm:pt modelId="{A58233DE-D6F2-4B7F-9FCF-0436174DA19B}" type="sibTrans" cxnId="{23090922-AA2B-418E-80F3-865820655673}">
      <dgm:prSet/>
      <dgm:spPr/>
      <dgm:t>
        <a:bodyPr/>
        <a:lstStyle/>
        <a:p>
          <a:endParaRPr lang="tr-TR" sz="1200"/>
        </a:p>
      </dgm:t>
    </dgm:pt>
    <dgm:pt modelId="{0F274E0F-7CD6-4401-883A-8674DA2BDD4C}" type="pres">
      <dgm:prSet presAssocID="{1E14D44F-33D8-4DAD-A964-959AF7607562}" presName="linear" presStyleCnt="0">
        <dgm:presLayoutVars>
          <dgm:dir/>
          <dgm:animLvl val="lvl"/>
          <dgm:resizeHandles val="exact"/>
        </dgm:presLayoutVars>
      </dgm:prSet>
      <dgm:spPr/>
      <dgm:t>
        <a:bodyPr/>
        <a:lstStyle/>
        <a:p>
          <a:endParaRPr lang="tr-TR"/>
        </a:p>
      </dgm:t>
    </dgm:pt>
    <dgm:pt modelId="{0783B523-E376-428A-ACCD-182349B4EF08}" type="pres">
      <dgm:prSet presAssocID="{288F3B17-4982-4713-85F7-5A34BFC8AD6A}" presName="parentLin" presStyleCnt="0"/>
      <dgm:spPr/>
      <dgm:t>
        <a:bodyPr/>
        <a:lstStyle/>
        <a:p>
          <a:endParaRPr lang="tr-TR"/>
        </a:p>
      </dgm:t>
    </dgm:pt>
    <dgm:pt modelId="{986D0134-E998-4273-8F5A-96A71690B9CA}" type="pres">
      <dgm:prSet presAssocID="{288F3B17-4982-4713-85F7-5A34BFC8AD6A}" presName="parentLeftMargin" presStyleLbl="node1" presStyleIdx="0" presStyleCnt="4"/>
      <dgm:spPr/>
      <dgm:t>
        <a:bodyPr/>
        <a:lstStyle/>
        <a:p>
          <a:endParaRPr lang="tr-TR"/>
        </a:p>
      </dgm:t>
    </dgm:pt>
    <dgm:pt modelId="{67BB55DD-9C68-4AAE-8920-69A169442ACE}" type="pres">
      <dgm:prSet presAssocID="{288F3B17-4982-4713-85F7-5A34BFC8AD6A}" presName="parentText" presStyleLbl="node1" presStyleIdx="0" presStyleCnt="4" custScaleX="129221" custScaleY="98001">
        <dgm:presLayoutVars>
          <dgm:chMax val="0"/>
          <dgm:bulletEnabled val="1"/>
        </dgm:presLayoutVars>
      </dgm:prSet>
      <dgm:spPr/>
      <dgm:t>
        <a:bodyPr/>
        <a:lstStyle/>
        <a:p>
          <a:endParaRPr lang="tr-TR"/>
        </a:p>
      </dgm:t>
    </dgm:pt>
    <dgm:pt modelId="{41E99FCD-9ABE-4E54-BE90-AA40080ECFD2}" type="pres">
      <dgm:prSet presAssocID="{288F3B17-4982-4713-85F7-5A34BFC8AD6A}" presName="negativeSpace" presStyleCnt="0"/>
      <dgm:spPr/>
      <dgm:t>
        <a:bodyPr/>
        <a:lstStyle/>
        <a:p>
          <a:endParaRPr lang="tr-TR"/>
        </a:p>
      </dgm:t>
    </dgm:pt>
    <dgm:pt modelId="{A44E431A-5614-4C56-82EC-051B0049947F}" type="pres">
      <dgm:prSet presAssocID="{288F3B17-4982-4713-85F7-5A34BFC8AD6A}" presName="childText" presStyleLbl="conFgAcc1" presStyleIdx="0" presStyleCnt="4">
        <dgm:presLayoutVars>
          <dgm:bulletEnabled val="1"/>
        </dgm:presLayoutVars>
      </dgm:prSet>
      <dgm:spPr/>
      <dgm:t>
        <a:bodyPr/>
        <a:lstStyle/>
        <a:p>
          <a:endParaRPr lang="tr-TR"/>
        </a:p>
      </dgm:t>
    </dgm:pt>
    <dgm:pt modelId="{6447D933-951F-41E8-9547-FB23F6F937E6}" type="pres">
      <dgm:prSet presAssocID="{C1E68436-888B-4C21-B43B-65EC66112B0C}" presName="spaceBetweenRectangles" presStyleCnt="0"/>
      <dgm:spPr/>
      <dgm:t>
        <a:bodyPr/>
        <a:lstStyle/>
        <a:p>
          <a:endParaRPr lang="tr-TR"/>
        </a:p>
      </dgm:t>
    </dgm:pt>
    <dgm:pt modelId="{C496CB3D-6AA6-4959-8119-259C6EFC019E}" type="pres">
      <dgm:prSet presAssocID="{A1E887C8-99FA-4B29-8AC1-2622DA3F7DE2}" presName="parentLin" presStyleCnt="0"/>
      <dgm:spPr/>
      <dgm:t>
        <a:bodyPr/>
        <a:lstStyle/>
        <a:p>
          <a:endParaRPr lang="tr-TR"/>
        </a:p>
      </dgm:t>
    </dgm:pt>
    <dgm:pt modelId="{C754A72B-6B80-43D5-A152-FC45B4F4896C}" type="pres">
      <dgm:prSet presAssocID="{A1E887C8-99FA-4B29-8AC1-2622DA3F7DE2}" presName="parentLeftMargin" presStyleLbl="node1" presStyleIdx="0" presStyleCnt="4"/>
      <dgm:spPr/>
      <dgm:t>
        <a:bodyPr/>
        <a:lstStyle/>
        <a:p>
          <a:endParaRPr lang="tr-TR"/>
        </a:p>
      </dgm:t>
    </dgm:pt>
    <dgm:pt modelId="{59BABC72-50AD-469B-AA34-D84A3B10E7FB}" type="pres">
      <dgm:prSet presAssocID="{A1E887C8-99FA-4B29-8AC1-2622DA3F7DE2}" presName="parentText" presStyleLbl="node1" presStyleIdx="1" presStyleCnt="4" custScaleX="129221">
        <dgm:presLayoutVars>
          <dgm:chMax val="0"/>
          <dgm:bulletEnabled val="1"/>
        </dgm:presLayoutVars>
      </dgm:prSet>
      <dgm:spPr/>
      <dgm:t>
        <a:bodyPr/>
        <a:lstStyle/>
        <a:p>
          <a:endParaRPr lang="tr-TR"/>
        </a:p>
      </dgm:t>
    </dgm:pt>
    <dgm:pt modelId="{F54592EB-0FCA-4B8A-A812-C62AEEFA19A9}" type="pres">
      <dgm:prSet presAssocID="{A1E887C8-99FA-4B29-8AC1-2622DA3F7DE2}" presName="negativeSpace" presStyleCnt="0"/>
      <dgm:spPr/>
      <dgm:t>
        <a:bodyPr/>
        <a:lstStyle/>
        <a:p>
          <a:endParaRPr lang="tr-TR"/>
        </a:p>
      </dgm:t>
    </dgm:pt>
    <dgm:pt modelId="{31B50F8D-A85A-4F3A-B4B3-70A887CA1F5F}" type="pres">
      <dgm:prSet presAssocID="{A1E887C8-99FA-4B29-8AC1-2622DA3F7DE2}" presName="childText" presStyleLbl="conFgAcc1" presStyleIdx="1" presStyleCnt="4">
        <dgm:presLayoutVars>
          <dgm:bulletEnabled val="1"/>
        </dgm:presLayoutVars>
      </dgm:prSet>
      <dgm:spPr/>
      <dgm:t>
        <a:bodyPr/>
        <a:lstStyle/>
        <a:p>
          <a:endParaRPr lang="tr-TR"/>
        </a:p>
      </dgm:t>
    </dgm:pt>
    <dgm:pt modelId="{6EBC102E-3BC7-4B6D-9F7D-EAFDBE16E1CF}" type="pres">
      <dgm:prSet presAssocID="{61F8D172-C980-429E-B8B7-92AADAC67D56}" presName="spaceBetweenRectangles" presStyleCnt="0"/>
      <dgm:spPr/>
      <dgm:t>
        <a:bodyPr/>
        <a:lstStyle/>
        <a:p>
          <a:endParaRPr lang="tr-TR"/>
        </a:p>
      </dgm:t>
    </dgm:pt>
    <dgm:pt modelId="{9D40CB84-FD97-425A-BF8D-D09B98EC3769}" type="pres">
      <dgm:prSet presAssocID="{582F2C28-8DB7-4227-976B-44EBD6FB3EF2}" presName="parentLin" presStyleCnt="0"/>
      <dgm:spPr/>
      <dgm:t>
        <a:bodyPr/>
        <a:lstStyle/>
        <a:p>
          <a:endParaRPr lang="tr-TR"/>
        </a:p>
      </dgm:t>
    </dgm:pt>
    <dgm:pt modelId="{459D0106-5EEF-4E44-8CF5-0CA0FD287EDD}" type="pres">
      <dgm:prSet presAssocID="{582F2C28-8DB7-4227-976B-44EBD6FB3EF2}" presName="parentLeftMargin" presStyleLbl="node1" presStyleIdx="1" presStyleCnt="4" custScaleX="129221"/>
      <dgm:spPr/>
      <dgm:t>
        <a:bodyPr/>
        <a:lstStyle/>
        <a:p>
          <a:endParaRPr lang="tr-TR"/>
        </a:p>
      </dgm:t>
    </dgm:pt>
    <dgm:pt modelId="{B3ECED85-04D5-416D-86D4-0E0FB7425E30}" type="pres">
      <dgm:prSet presAssocID="{582F2C28-8DB7-4227-976B-44EBD6FB3EF2}" presName="parentText" presStyleLbl="node1" presStyleIdx="2" presStyleCnt="4" custScaleX="129968" custLinFactNeighborX="-38997" custLinFactNeighborY="5670">
        <dgm:presLayoutVars>
          <dgm:chMax val="0"/>
          <dgm:bulletEnabled val="1"/>
        </dgm:presLayoutVars>
      </dgm:prSet>
      <dgm:spPr/>
      <dgm:t>
        <a:bodyPr/>
        <a:lstStyle/>
        <a:p>
          <a:endParaRPr lang="tr-TR"/>
        </a:p>
      </dgm:t>
    </dgm:pt>
    <dgm:pt modelId="{B460EFB9-2904-4224-B104-17CF5B7BAF4A}" type="pres">
      <dgm:prSet presAssocID="{582F2C28-8DB7-4227-976B-44EBD6FB3EF2}" presName="negativeSpace" presStyleCnt="0"/>
      <dgm:spPr/>
      <dgm:t>
        <a:bodyPr/>
        <a:lstStyle/>
        <a:p>
          <a:endParaRPr lang="tr-TR"/>
        </a:p>
      </dgm:t>
    </dgm:pt>
    <dgm:pt modelId="{3432C8D5-E2A9-4071-9094-081B4E30AE15}" type="pres">
      <dgm:prSet presAssocID="{582F2C28-8DB7-4227-976B-44EBD6FB3EF2}" presName="childText" presStyleLbl="conFgAcc1" presStyleIdx="2" presStyleCnt="4">
        <dgm:presLayoutVars>
          <dgm:bulletEnabled val="1"/>
        </dgm:presLayoutVars>
      </dgm:prSet>
      <dgm:spPr/>
      <dgm:t>
        <a:bodyPr/>
        <a:lstStyle/>
        <a:p>
          <a:endParaRPr lang="tr-TR"/>
        </a:p>
      </dgm:t>
    </dgm:pt>
    <dgm:pt modelId="{2F5F6122-88BD-4EAB-ABE4-C0A8F3531F83}" type="pres">
      <dgm:prSet presAssocID="{522FB0FD-C73B-4EA9-B6F0-E89A3CCCC585}" presName="spaceBetweenRectangles" presStyleCnt="0"/>
      <dgm:spPr/>
      <dgm:t>
        <a:bodyPr/>
        <a:lstStyle/>
        <a:p>
          <a:endParaRPr lang="tr-TR"/>
        </a:p>
      </dgm:t>
    </dgm:pt>
    <dgm:pt modelId="{2E58247A-A265-4F63-BA1B-73A52AB956A3}" type="pres">
      <dgm:prSet presAssocID="{941775A2-36D3-4342-944D-1476F1EE9C01}" presName="parentLin" presStyleCnt="0"/>
      <dgm:spPr/>
      <dgm:t>
        <a:bodyPr/>
        <a:lstStyle/>
        <a:p>
          <a:endParaRPr lang="tr-TR"/>
        </a:p>
      </dgm:t>
    </dgm:pt>
    <dgm:pt modelId="{DD5C4A56-5905-436B-A659-103D5CFFA070}" type="pres">
      <dgm:prSet presAssocID="{941775A2-36D3-4342-944D-1476F1EE9C01}" presName="parentLeftMargin" presStyleLbl="node1" presStyleIdx="2" presStyleCnt="4" custScaleX="129968" custLinFactNeighborX="-38997" custLinFactNeighborY="5670"/>
      <dgm:spPr/>
      <dgm:t>
        <a:bodyPr/>
        <a:lstStyle/>
        <a:p>
          <a:endParaRPr lang="tr-TR"/>
        </a:p>
      </dgm:t>
    </dgm:pt>
    <dgm:pt modelId="{986CF9A8-9301-4C55-A1F1-6F1F353C376F}" type="pres">
      <dgm:prSet presAssocID="{941775A2-36D3-4342-944D-1476F1EE9C01}" presName="parentText" presStyleLbl="node1" presStyleIdx="3" presStyleCnt="4" custScaleX="129086" custLinFactNeighborX="-33570" custLinFactNeighborY="16021">
        <dgm:presLayoutVars>
          <dgm:chMax val="0"/>
          <dgm:bulletEnabled val="1"/>
        </dgm:presLayoutVars>
      </dgm:prSet>
      <dgm:spPr/>
      <dgm:t>
        <a:bodyPr/>
        <a:lstStyle/>
        <a:p>
          <a:endParaRPr lang="tr-TR"/>
        </a:p>
      </dgm:t>
    </dgm:pt>
    <dgm:pt modelId="{9CE85C5E-7304-4C3C-9A26-3D8A40F88F4F}" type="pres">
      <dgm:prSet presAssocID="{941775A2-36D3-4342-944D-1476F1EE9C01}" presName="negativeSpace" presStyleCnt="0"/>
      <dgm:spPr/>
      <dgm:t>
        <a:bodyPr/>
        <a:lstStyle/>
        <a:p>
          <a:endParaRPr lang="tr-TR"/>
        </a:p>
      </dgm:t>
    </dgm:pt>
    <dgm:pt modelId="{A6C3480B-B2D8-41D4-B15C-0E3ABCBFF7CA}" type="pres">
      <dgm:prSet presAssocID="{941775A2-36D3-4342-944D-1476F1EE9C01}" presName="childText" presStyleLbl="conFgAcc1" presStyleIdx="3" presStyleCnt="4">
        <dgm:presLayoutVars>
          <dgm:bulletEnabled val="1"/>
        </dgm:presLayoutVars>
      </dgm:prSet>
      <dgm:spPr/>
      <dgm:t>
        <a:bodyPr/>
        <a:lstStyle/>
        <a:p>
          <a:endParaRPr lang="tr-TR"/>
        </a:p>
      </dgm:t>
    </dgm:pt>
  </dgm:ptLst>
  <dgm:cxnLst>
    <dgm:cxn modelId="{888BB0C4-D479-43CF-9B80-119AA34DA4E5}" type="presOf" srcId="{A1E887C8-99FA-4B29-8AC1-2622DA3F7DE2}" destId="{59BABC72-50AD-469B-AA34-D84A3B10E7FB}" srcOrd="1" destOrd="0" presId="urn:microsoft.com/office/officeart/2005/8/layout/list1"/>
    <dgm:cxn modelId="{1175A52A-B5BE-4387-B38C-412C70C5C0CD}" type="presOf" srcId="{288F3B17-4982-4713-85F7-5A34BFC8AD6A}" destId="{986D0134-E998-4273-8F5A-96A71690B9CA}" srcOrd="0" destOrd="0" presId="urn:microsoft.com/office/officeart/2005/8/layout/list1"/>
    <dgm:cxn modelId="{CFF72005-2016-456C-B19C-0C40CF8CD172}" type="presOf" srcId="{1E14D44F-33D8-4DAD-A964-959AF7607562}" destId="{0F274E0F-7CD6-4401-883A-8674DA2BDD4C}" srcOrd="0" destOrd="0" presId="urn:microsoft.com/office/officeart/2005/8/layout/list1"/>
    <dgm:cxn modelId="{04FABB64-788E-44AB-89D8-F8B5E378F5C6}" type="presOf" srcId="{582F2C28-8DB7-4227-976B-44EBD6FB3EF2}" destId="{459D0106-5EEF-4E44-8CF5-0CA0FD287EDD}" srcOrd="0" destOrd="0" presId="urn:microsoft.com/office/officeart/2005/8/layout/list1"/>
    <dgm:cxn modelId="{26B5CA4E-4726-49B5-8861-6091496215A1}" srcId="{1E14D44F-33D8-4DAD-A964-959AF7607562}" destId="{582F2C28-8DB7-4227-976B-44EBD6FB3EF2}" srcOrd="2" destOrd="0" parTransId="{7E643A98-8999-477B-9927-9EF64922F6AC}" sibTransId="{522FB0FD-C73B-4EA9-B6F0-E89A3CCCC585}"/>
    <dgm:cxn modelId="{B5E2DC5A-9BEC-415F-870B-5146BEAE7CED}" type="presOf" srcId="{582F2C28-8DB7-4227-976B-44EBD6FB3EF2}" destId="{B3ECED85-04D5-416D-86D4-0E0FB7425E30}" srcOrd="1" destOrd="0" presId="urn:microsoft.com/office/officeart/2005/8/layout/list1"/>
    <dgm:cxn modelId="{EA0F000F-1F51-4D05-B3B5-29F4227E3E68}" type="presOf" srcId="{288F3B17-4982-4713-85F7-5A34BFC8AD6A}" destId="{67BB55DD-9C68-4AAE-8920-69A169442ACE}" srcOrd="1" destOrd="0" presId="urn:microsoft.com/office/officeart/2005/8/layout/list1"/>
    <dgm:cxn modelId="{C4142168-71A0-463E-8FF2-F7871986DB3D}" srcId="{1E14D44F-33D8-4DAD-A964-959AF7607562}" destId="{A1E887C8-99FA-4B29-8AC1-2622DA3F7DE2}" srcOrd="1" destOrd="0" parTransId="{F7C03A47-6406-4B68-9E9B-98CB2D26E17E}" sibTransId="{61F8D172-C980-429E-B8B7-92AADAC67D56}"/>
    <dgm:cxn modelId="{8E3F0FF1-5CFB-40FB-A326-D8270F8073CD}" type="presOf" srcId="{A1E887C8-99FA-4B29-8AC1-2622DA3F7DE2}" destId="{C754A72B-6B80-43D5-A152-FC45B4F4896C}" srcOrd="0" destOrd="0" presId="urn:microsoft.com/office/officeart/2005/8/layout/list1"/>
    <dgm:cxn modelId="{E57EBE87-A6CA-447B-A76D-C8E23C4BD85C}" srcId="{1E14D44F-33D8-4DAD-A964-959AF7607562}" destId="{288F3B17-4982-4713-85F7-5A34BFC8AD6A}" srcOrd="0" destOrd="0" parTransId="{4985008D-1A1B-47AB-B28E-59BCFB8292F2}" sibTransId="{C1E68436-888B-4C21-B43B-65EC66112B0C}"/>
    <dgm:cxn modelId="{1390CD65-BCED-4391-8814-E64F7F826F22}" type="presOf" srcId="{941775A2-36D3-4342-944D-1476F1EE9C01}" destId="{DD5C4A56-5905-436B-A659-103D5CFFA070}" srcOrd="0" destOrd="0" presId="urn:microsoft.com/office/officeart/2005/8/layout/list1"/>
    <dgm:cxn modelId="{23090922-AA2B-418E-80F3-865820655673}" srcId="{1E14D44F-33D8-4DAD-A964-959AF7607562}" destId="{941775A2-36D3-4342-944D-1476F1EE9C01}" srcOrd="3" destOrd="0" parTransId="{3BFEF378-10F4-43B7-B501-582C9603F969}" sibTransId="{A58233DE-D6F2-4B7F-9FCF-0436174DA19B}"/>
    <dgm:cxn modelId="{5EC2E425-46F9-4552-AA19-BAA8B6522533}" type="presOf" srcId="{941775A2-36D3-4342-944D-1476F1EE9C01}" destId="{986CF9A8-9301-4C55-A1F1-6F1F353C376F}" srcOrd="1" destOrd="0" presId="urn:microsoft.com/office/officeart/2005/8/layout/list1"/>
    <dgm:cxn modelId="{A1B6A883-8060-4018-84A2-DF06D119EB3E}" type="presParOf" srcId="{0F274E0F-7CD6-4401-883A-8674DA2BDD4C}" destId="{0783B523-E376-428A-ACCD-182349B4EF08}" srcOrd="0" destOrd="0" presId="urn:microsoft.com/office/officeart/2005/8/layout/list1"/>
    <dgm:cxn modelId="{341EB6C8-DFFA-44E9-942C-664B38F7C3EC}" type="presParOf" srcId="{0783B523-E376-428A-ACCD-182349B4EF08}" destId="{986D0134-E998-4273-8F5A-96A71690B9CA}" srcOrd="0" destOrd="0" presId="urn:microsoft.com/office/officeart/2005/8/layout/list1"/>
    <dgm:cxn modelId="{D75D3501-0298-4A99-9043-D16D9D654D71}" type="presParOf" srcId="{0783B523-E376-428A-ACCD-182349B4EF08}" destId="{67BB55DD-9C68-4AAE-8920-69A169442ACE}" srcOrd="1" destOrd="0" presId="urn:microsoft.com/office/officeart/2005/8/layout/list1"/>
    <dgm:cxn modelId="{0E999C70-1744-49CF-BB3F-1C828C8C39B8}" type="presParOf" srcId="{0F274E0F-7CD6-4401-883A-8674DA2BDD4C}" destId="{41E99FCD-9ABE-4E54-BE90-AA40080ECFD2}" srcOrd="1" destOrd="0" presId="urn:microsoft.com/office/officeart/2005/8/layout/list1"/>
    <dgm:cxn modelId="{F77B170C-EFED-4C22-AB43-F9EE932B1F80}" type="presParOf" srcId="{0F274E0F-7CD6-4401-883A-8674DA2BDD4C}" destId="{A44E431A-5614-4C56-82EC-051B0049947F}" srcOrd="2" destOrd="0" presId="urn:microsoft.com/office/officeart/2005/8/layout/list1"/>
    <dgm:cxn modelId="{ACC5FB06-9B10-4E1E-9933-C1CFA828B724}" type="presParOf" srcId="{0F274E0F-7CD6-4401-883A-8674DA2BDD4C}" destId="{6447D933-951F-41E8-9547-FB23F6F937E6}" srcOrd="3" destOrd="0" presId="urn:microsoft.com/office/officeart/2005/8/layout/list1"/>
    <dgm:cxn modelId="{3356CE43-D7B2-4DF0-B79D-77AA5C359EF1}" type="presParOf" srcId="{0F274E0F-7CD6-4401-883A-8674DA2BDD4C}" destId="{C496CB3D-6AA6-4959-8119-259C6EFC019E}" srcOrd="4" destOrd="0" presId="urn:microsoft.com/office/officeart/2005/8/layout/list1"/>
    <dgm:cxn modelId="{D11EE8B7-CA7A-4BD1-9ADD-621C7E4DF73A}" type="presParOf" srcId="{C496CB3D-6AA6-4959-8119-259C6EFC019E}" destId="{C754A72B-6B80-43D5-A152-FC45B4F4896C}" srcOrd="0" destOrd="0" presId="urn:microsoft.com/office/officeart/2005/8/layout/list1"/>
    <dgm:cxn modelId="{7DBFF643-3511-447B-86FB-9065F56ABE98}" type="presParOf" srcId="{C496CB3D-6AA6-4959-8119-259C6EFC019E}" destId="{59BABC72-50AD-469B-AA34-D84A3B10E7FB}" srcOrd="1" destOrd="0" presId="urn:microsoft.com/office/officeart/2005/8/layout/list1"/>
    <dgm:cxn modelId="{B1DEC526-69DE-4141-9309-9CE258D0E2AC}" type="presParOf" srcId="{0F274E0F-7CD6-4401-883A-8674DA2BDD4C}" destId="{F54592EB-0FCA-4B8A-A812-C62AEEFA19A9}" srcOrd="5" destOrd="0" presId="urn:microsoft.com/office/officeart/2005/8/layout/list1"/>
    <dgm:cxn modelId="{87FE522C-4EF0-4E38-8A4F-2F53C37DDF66}" type="presParOf" srcId="{0F274E0F-7CD6-4401-883A-8674DA2BDD4C}" destId="{31B50F8D-A85A-4F3A-B4B3-70A887CA1F5F}" srcOrd="6" destOrd="0" presId="urn:microsoft.com/office/officeart/2005/8/layout/list1"/>
    <dgm:cxn modelId="{8784AC3F-4167-498B-8FAC-808E934FE1E7}" type="presParOf" srcId="{0F274E0F-7CD6-4401-883A-8674DA2BDD4C}" destId="{6EBC102E-3BC7-4B6D-9F7D-EAFDBE16E1CF}" srcOrd="7" destOrd="0" presId="urn:microsoft.com/office/officeart/2005/8/layout/list1"/>
    <dgm:cxn modelId="{255AE31A-56E9-4056-8E51-CF7BDAB428AF}" type="presParOf" srcId="{0F274E0F-7CD6-4401-883A-8674DA2BDD4C}" destId="{9D40CB84-FD97-425A-BF8D-D09B98EC3769}" srcOrd="8" destOrd="0" presId="urn:microsoft.com/office/officeart/2005/8/layout/list1"/>
    <dgm:cxn modelId="{A2BC27C8-2938-4C3C-8C38-AC525F745E07}" type="presParOf" srcId="{9D40CB84-FD97-425A-BF8D-D09B98EC3769}" destId="{459D0106-5EEF-4E44-8CF5-0CA0FD287EDD}" srcOrd="0" destOrd="0" presId="urn:microsoft.com/office/officeart/2005/8/layout/list1"/>
    <dgm:cxn modelId="{303352CB-875D-4DB5-BD1A-28D3284A322C}" type="presParOf" srcId="{9D40CB84-FD97-425A-BF8D-D09B98EC3769}" destId="{B3ECED85-04D5-416D-86D4-0E0FB7425E30}" srcOrd="1" destOrd="0" presId="urn:microsoft.com/office/officeart/2005/8/layout/list1"/>
    <dgm:cxn modelId="{2D31F5C5-29D3-4A12-8FCB-0BE8F056AE8C}" type="presParOf" srcId="{0F274E0F-7CD6-4401-883A-8674DA2BDD4C}" destId="{B460EFB9-2904-4224-B104-17CF5B7BAF4A}" srcOrd="9" destOrd="0" presId="urn:microsoft.com/office/officeart/2005/8/layout/list1"/>
    <dgm:cxn modelId="{CF7ED46F-DA27-439D-B571-88A85C669271}" type="presParOf" srcId="{0F274E0F-7CD6-4401-883A-8674DA2BDD4C}" destId="{3432C8D5-E2A9-4071-9094-081B4E30AE15}" srcOrd="10" destOrd="0" presId="urn:microsoft.com/office/officeart/2005/8/layout/list1"/>
    <dgm:cxn modelId="{A5DF0A64-0A4A-466B-BBB9-58CB08F185BF}" type="presParOf" srcId="{0F274E0F-7CD6-4401-883A-8674DA2BDD4C}" destId="{2F5F6122-88BD-4EAB-ABE4-C0A8F3531F83}" srcOrd="11" destOrd="0" presId="urn:microsoft.com/office/officeart/2005/8/layout/list1"/>
    <dgm:cxn modelId="{263D3147-F1BB-44A6-ABA4-386C684BBC3F}" type="presParOf" srcId="{0F274E0F-7CD6-4401-883A-8674DA2BDD4C}" destId="{2E58247A-A265-4F63-BA1B-73A52AB956A3}" srcOrd="12" destOrd="0" presId="urn:microsoft.com/office/officeart/2005/8/layout/list1"/>
    <dgm:cxn modelId="{63D64503-87D7-40AC-AE5A-56EA6329C3C8}" type="presParOf" srcId="{2E58247A-A265-4F63-BA1B-73A52AB956A3}" destId="{DD5C4A56-5905-436B-A659-103D5CFFA070}" srcOrd="0" destOrd="0" presId="urn:microsoft.com/office/officeart/2005/8/layout/list1"/>
    <dgm:cxn modelId="{4B6C0282-8DFF-431E-AAE1-6AD3A6A40F27}" type="presParOf" srcId="{2E58247A-A265-4F63-BA1B-73A52AB956A3}" destId="{986CF9A8-9301-4C55-A1F1-6F1F353C376F}" srcOrd="1" destOrd="0" presId="urn:microsoft.com/office/officeart/2005/8/layout/list1"/>
    <dgm:cxn modelId="{244E57C6-D6B2-45EF-B296-6A1099F74723}" type="presParOf" srcId="{0F274E0F-7CD6-4401-883A-8674DA2BDD4C}" destId="{9CE85C5E-7304-4C3C-9A26-3D8A40F88F4F}" srcOrd="13" destOrd="0" presId="urn:microsoft.com/office/officeart/2005/8/layout/list1"/>
    <dgm:cxn modelId="{33CFC4F5-F08F-4AF3-9067-87329E930286}" type="presParOf" srcId="{0F274E0F-7CD6-4401-883A-8674DA2BDD4C}" destId="{A6C3480B-B2D8-41D4-B15C-0E3ABCBFF7CA}" srcOrd="14"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F76ACA4-C88A-4148-ABB5-F440DA4073C4}" type="doc">
      <dgm:prSet loTypeId="urn:microsoft.com/office/officeart/2005/8/layout/default#29" loCatId="list" qsTypeId="urn:microsoft.com/office/officeart/2005/8/quickstyle/simple1" qsCatId="simple" csTypeId="urn:microsoft.com/office/officeart/2005/8/colors/accent0_3" csCatId="mainScheme" phldr="1"/>
      <dgm:spPr/>
      <dgm:t>
        <a:bodyPr/>
        <a:lstStyle/>
        <a:p>
          <a:endParaRPr lang="tr-TR"/>
        </a:p>
      </dgm:t>
    </dgm:pt>
    <dgm:pt modelId="{CCADD602-7CE9-4AAC-9750-3C9A49ED3205}">
      <dgm:prSet phldrT="[Metin]"/>
      <dgm:spPr/>
      <dgm:t>
        <a:bodyPr/>
        <a:lstStyle/>
        <a:p>
          <a:r>
            <a:rPr lang="tr-TR" b="1" smtClean="0"/>
            <a:t>Standart 7:</a:t>
          </a:r>
          <a:r>
            <a:rPr lang="tr-TR" smtClean="0"/>
            <a:t> Kontrol stratejileri ve yöntemleri</a:t>
          </a:r>
          <a:endParaRPr lang="tr-TR" dirty="0"/>
        </a:p>
      </dgm:t>
    </dgm:pt>
    <dgm:pt modelId="{C1F86D14-DA4B-4377-91AF-BEB9604BD895}" type="parTrans" cxnId="{F4EF718D-5E8A-42B3-AE7C-4CAF6AB57D6E}">
      <dgm:prSet/>
      <dgm:spPr/>
      <dgm:t>
        <a:bodyPr/>
        <a:lstStyle/>
        <a:p>
          <a:endParaRPr lang="tr-TR">
            <a:solidFill>
              <a:schemeClr val="tx2"/>
            </a:solidFill>
          </a:endParaRPr>
        </a:p>
      </dgm:t>
    </dgm:pt>
    <dgm:pt modelId="{A9BB278B-1DDA-47B2-BCB9-5131A0A02D8F}" type="sibTrans" cxnId="{F4EF718D-5E8A-42B3-AE7C-4CAF6AB57D6E}">
      <dgm:prSet/>
      <dgm:spPr/>
      <dgm:t>
        <a:bodyPr/>
        <a:lstStyle/>
        <a:p>
          <a:endParaRPr lang="tr-TR">
            <a:solidFill>
              <a:schemeClr val="tx2"/>
            </a:solidFill>
          </a:endParaRPr>
        </a:p>
      </dgm:t>
    </dgm:pt>
    <dgm:pt modelId="{DB1CAFDB-666A-418A-82E0-B33D1A04F00D}">
      <dgm:prSet phldrT="[Metin]"/>
      <dgm:spPr/>
      <dgm:t>
        <a:bodyPr/>
        <a:lstStyle/>
        <a:p>
          <a:r>
            <a:rPr lang="tr-TR" b="1" smtClean="0"/>
            <a:t>Standart 8:</a:t>
          </a:r>
          <a:r>
            <a:rPr lang="tr-TR" smtClean="0"/>
            <a:t> Prosedürlerin belirlenmesi ve belgelendirilmesi</a:t>
          </a:r>
          <a:endParaRPr lang="tr-TR" dirty="0"/>
        </a:p>
      </dgm:t>
    </dgm:pt>
    <dgm:pt modelId="{83F04FFB-7592-4B6E-B113-851B00C30081}" type="parTrans" cxnId="{5CCC8ED2-6436-4928-B273-8CEDD3F6733D}">
      <dgm:prSet/>
      <dgm:spPr/>
      <dgm:t>
        <a:bodyPr/>
        <a:lstStyle/>
        <a:p>
          <a:endParaRPr lang="tr-TR">
            <a:solidFill>
              <a:schemeClr val="tx2"/>
            </a:solidFill>
          </a:endParaRPr>
        </a:p>
      </dgm:t>
    </dgm:pt>
    <dgm:pt modelId="{9434D8DC-7280-4ED5-AEA4-AC7E3DF22F05}" type="sibTrans" cxnId="{5CCC8ED2-6436-4928-B273-8CEDD3F6733D}">
      <dgm:prSet/>
      <dgm:spPr/>
      <dgm:t>
        <a:bodyPr/>
        <a:lstStyle/>
        <a:p>
          <a:endParaRPr lang="tr-TR">
            <a:solidFill>
              <a:schemeClr val="tx2"/>
            </a:solidFill>
          </a:endParaRPr>
        </a:p>
      </dgm:t>
    </dgm:pt>
    <dgm:pt modelId="{4B12DB04-9EC8-42E6-BDE0-D1DBF075DEDE}">
      <dgm:prSet phldrT="[Metin]"/>
      <dgm:spPr/>
      <dgm:t>
        <a:bodyPr/>
        <a:lstStyle/>
        <a:p>
          <a:r>
            <a:rPr lang="tr-TR" b="1" smtClean="0"/>
            <a:t>Standart 9:</a:t>
          </a:r>
          <a:r>
            <a:rPr lang="tr-TR" smtClean="0"/>
            <a:t> Görevler ayrılığı</a:t>
          </a:r>
          <a:endParaRPr lang="tr-TR" dirty="0"/>
        </a:p>
      </dgm:t>
    </dgm:pt>
    <dgm:pt modelId="{E5D6AE5B-0FFD-4EDF-917D-4B8E06719A72}" type="parTrans" cxnId="{2CB25A56-0C9E-49C9-BED8-4C97C55B9D40}">
      <dgm:prSet/>
      <dgm:spPr/>
      <dgm:t>
        <a:bodyPr/>
        <a:lstStyle/>
        <a:p>
          <a:endParaRPr lang="tr-TR">
            <a:solidFill>
              <a:schemeClr val="tx2"/>
            </a:solidFill>
          </a:endParaRPr>
        </a:p>
      </dgm:t>
    </dgm:pt>
    <dgm:pt modelId="{84E361C7-E87D-47AD-94AF-D6CBD8606366}" type="sibTrans" cxnId="{2CB25A56-0C9E-49C9-BED8-4C97C55B9D40}">
      <dgm:prSet/>
      <dgm:spPr/>
      <dgm:t>
        <a:bodyPr/>
        <a:lstStyle/>
        <a:p>
          <a:endParaRPr lang="tr-TR">
            <a:solidFill>
              <a:schemeClr val="tx2"/>
            </a:solidFill>
          </a:endParaRPr>
        </a:p>
      </dgm:t>
    </dgm:pt>
    <dgm:pt modelId="{CF6CAF0D-FFCC-476E-B7DD-93F62EA02275}">
      <dgm:prSet phldrT="[Metin]"/>
      <dgm:spPr/>
      <dgm:t>
        <a:bodyPr/>
        <a:lstStyle/>
        <a:p>
          <a:r>
            <a:rPr lang="tr-TR" b="1" smtClean="0"/>
            <a:t>Standart 10:</a:t>
          </a:r>
          <a:r>
            <a:rPr lang="tr-TR" smtClean="0"/>
            <a:t> Hiyerarşik kontroller</a:t>
          </a:r>
          <a:endParaRPr lang="tr-TR" dirty="0"/>
        </a:p>
      </dgm:t>
    </dgm:pt>
    <dgm:pt modelId="{4F0763C5-433F-415D-802A-1E9257BDC1CD}" type="parTrans" cxnId="{B075A5EF-9167-4637-89CE-AD3AE6CD357B}">
      <dgm:prSet/>
      <dgm:spPr/>
      <dgm:t>
        <a:bodyPr/>
        <a:lstStyle/>
        <a:p>
          <a:endParaRPr lang="tr-TR">
            <a:solidFill>
              <a:schemeClr val="tx2"/>
            </a:solidFill>
          </a:endParaRPr>
        </a:p>
      </dgm:t>
    </dgm:pt>
    <dgm:pt modelId="{48E9384C-FC63-4CE5-A029-5D280C20920D}" type="sibTrans" cxnId="{B075A5EF-9167-4637-89CE-AD3AE6CD357B}">
      <dgm:prSet/>
      <dgm:spPr/>
      <dgm:t>
        <a:bodyPr/>
        <a:lstStyle/>
        <a:p>
          <a:endParaRPr lang="tr-TR">
            <a:solidFill>
              <a:schemeClr val="tx2"/>
            </a:solidFill>
          </a:endParaRPr>
        </a:p>
      </dgm:t>
    </dgm:pt>
    <dgm:pt modelId="{09269FD3-2030-41DA-9580-9271787BF8B5}">
      <dgm:prSet phldrT="[Metin]"/>
      <dgm:spPr/>
      <dgm:t>
        <a:bodyPr/>
        <a:lstStyle/>
        <a:p>
          <a:r>
            <a:rPr lang="tr-TR" b="1" smtClean="0"/>
            <a:t>Standart 11:</a:t>
          </a:r>
          <a:r>
            <a:rPr lang="tr-TR" smtClean="0"/>
            <a:t> Faaliyetlerin sürekliliği</a:t>
          </a:r>
          <a:endParaRPr lang="tr-TR" dirty="0"/>
        </a:p>
      </dgm:t>
    </dgm:pt>
    <dgm:pt modelId="{1D818B30-F307-4A16-A609-89E54E1B7219}" type="parTrans" cxnId="{A0307583-7736-45E5-A81C-B9FCE293EF36}">
      <dgm:prSet/>
      <dgm:spPr/>
      <dgm:t>
        <a:bodyPr/>
        <a:lstStyle/>
        <a:p>
          <a:endParaRPr lang="tr-TR">
            <a:solidFill>
              <a:schemeClr val="tx2"/>
            </a:solidFill>
          </a:endParaRPr>
        </a:p>
      </dgm:t>
    </dgm:pt>
    <dgm:pt modelId="{A9E7448D-A1A5-4B1F-87F5-EC6EB09CAFE8}" type="sibTrans" cxnId="{A0307583-7736-45E5-A81C-B9FCE293EF36}">
      <dgm:prSet/>
      <dgm:spPr/>
      <dgm:t>
        <a:bodyPr/>
        <a:lstStyle/>
        <a:p>
          <a:endParaRPr lang="tr-TR">
            <a:solidFill>
              <a:schemeClr val="tx2"/>
            </a:solidFill>
          </a:endParaRPr>
        </a:p>
      </dgm:t>
    </dgm:pt>
    <dgm:pt modelId="{B824F790-ECBE-4279-A9D9-0F1D3D6D9AA6}">
      <dgm:prSet phldrT="[Metin]"/>
      <dgm:spPr/>
      <dgm:t>
        <a:bodyPr/>
        <a:lstStyle/>
        <a:p>
          <a:r>
            <a:rPr lang="tr-TR" b="1" smtClean="0"/>
            <a:t>Standart 12:</a:t>
          </a:r>
          <a:r>
            <a:rPr lang="tr-TR" smtClean="0"/>
            <a:t> Bilgi sistemleri kontrolleri</a:t>
          </a:r>
          <a:endParaRPr lang="tr-TR" dirty="0"/>
        </a:p>
      </dgm:t>
    </dgm:pt>
    <dgm:pt modelId="{66A4BB76-BBA5-4771-91CF-1F6734891616}" type="parTrans" cxnId="{9BC7E9B7-B0A3-4115-9B78-A5C43B12FB96}">
      <dgm:prSet/>
      <dgm:spPr/>
      <dgm:t>
        <a:bodyPr/>
        <a:lstStyle/>
        <a:p>
          <a:endParaRPr lang="tr-TR">
            <a:solidFill>
              <a:schemeClr val="tx2"/>
            </a:solidFill>
          </a:endParaRPr>
        </a:p>
      </dgm:t>
    </dgm:pt>
    <dgm:pt modelId="{DDAFC425-FCB8-443C-965E-D165A774B632}" type="sibTrans" cxnId="{9BC7E9B7-B0A3-4115-9B78-A5C43B12FB96}">
      <dgm:prSet/>
      <dgm:spPr/>
      <dgm:t>
        <a:bodyPr/>
        <a:lstStyle/>
        <a:p>
          <a:endParaRPr lang="tr-TR">
            <a:solidFill>
              <a:schemeClr val="tx2"/>
            </a:solidFill>
          </a:endParaRPr>
        </a:p>
      </dgm:t>
    </dgm:pt>
    <dgm:pt modelId="{3157AB2C-EBEC-450E-BAC2-D155191A7FD2}" type="pres">
      <dgm:prSet presAssocID="{EF76ACA4-C88A-4148-ABB5-F440DA4073C4}" presName="diagram" presStyleCnt="0">
        <dgm:presLayoutVars>
          <dgm:dir/>
          <dgm:resizeHandles val="exact"/>
        </dgm:presLayoutVars>
      </dgm:prSet>
      <dgm:spPr/>
      <dgm:t>
        <a:bodyPr/>
        <a:lstStyle/>
        <a:p>
          <a:endParaRPr lang="tr-TR"/>
        </a:p>
      </dgm:t>
    </dgm:pt>
    <dgm:pt modelId="{4FAFE53A-8CBE-46C4-99DA-3B20B97ED567}" type="pres">
      <dgm:prSet presAssocID="{CCADD602-7CE9-4AAC-9750-3C9A49ED3205}" presName="node" presStyleLbl="node1" presStyleIdx="0" presStyleCnt="6">
        <dgm:presLayoutVars>
          <dgm:bulletEnabled val="1"/>
        </dgm:presLayoutVars>
      </dgm:prSet>
      <dgm:spPr/>
      <dgm:t>
        <a:bodyPr/>
        <a:lstStyle/>
        <a:p>
          <a:endParaRPr lang="tr-TR"/>
        </a:p>
      </dgm:t>
    </dgm:pt>
    <dgm:pt modelId="{71628200-80C1-4F4D-AF8C-6FC64D93FBFD}" type="pres">
      <dgm:prSet presAssocID="{A9BB278B-1DDA-47B2-BCB9-5131A0A02D8F}" presName="sibTrans" presStyleCnt="0"/>
      <dgm:spPr/>
      <dgm:t>
        <a:bodyPr/>
        <a:lstStyle/>
        <a:p>
          <a:endParaRPr lang="tr-TR"/>
        </a:p>
      </dgm:t>
    </dgm:pt>
    <dgm:pt modelId="{BC431574-A4F0-41E4-8E64-CFA4E8A2D8F1}" type="pres">
      <dgm:prSet presAssocID="{DB1CAFDB-666A-418A-82E0-B33D1A04F00D}" presName="node" presStyleLbl="node1" presStyleIdx="1" presStyleCnt="6">
        <dgm:presLayoutVars>
          <dgm:bulletEnabled val="1"/>
        </dgm:presLayoutVars>
      </dgm:prSet>
      <dgm:spPr/>
      <dgm:t>
        <a:bodyPr/>
        <a:lstStyle/>
        <a:p>
          <a:endParaRPr lang="tr-TR"/>
        </a:p>
      </dgm:t>
    </dgm:pt>
    <dgm:pt modelId="{015701DD-B49D-4CF2-A3FD-811F722A6EB5}" type="pres">
      <dgm:prSet presAssocID="{9434D8DC-7280-4ED5-AEA4-AC7E3DF22F05}" presName="sibTrans" presStyleCnt="0"/>
      <dgm:spPr/>
      <dgm:t>
        <a:bodyPr/>
        <a:lstStyle/>
        <a:p>
          <a:endParaRPr lang="tr-TR"/>
        </a:p>
      </dgm:t>
    </dgm:pt>
    <dgm:pt modelId="{DB54CDAC-236C-4DC7-A260-AE291FA21AC3}" type="pres">
      <dgm:prSet presAssocID="{4B12DB04-9EC8-42E6-BDE0-D1DBF075DEDE}" presName="node" presStyleLbl="node1" presStyleIdx="2" presStyleCnt="6">
        <dgm:presLayoutVars>
          <dgm:bulletEnabled val="1"/>
        </dgm:presLayoutVars>
      </dgm:prSet>
      <dgm:spPr/>
      <dgm:t>
        <a:bodyPr/>
        <a:lstStyle/>
        <a:p>
          <a:endParaRPr lang="tr-TR"/>
        </a:p>
      </dgm:t>
    </dgm:pt>
    <dgm:pt modelId="{5FB001C5-8A6E-452B-82EF-EA6C409EFBEB}" type="pres">
      <dgm:prSet presAssocID="{84E361C7-E87D-47AD-94AF-D6CBD8606366}" presName="sibTrans" presStyleCnt="0"/>
      <dgm:spPr/>
      <dgm:t>
        <a:bodyPr/>
        <a:lstStyle/>
        <a:p>
          <a:endParaRPr lang="tr-TR"/>
        </a:p>
      </dgm:t>
    </dgm:pt>
    <dgm:pt modelId="{B47C544D-1340-4703-993C-1EF0D6963150}" type="pres">
      <dgm:prSet presAssocID="{CF6CAF0D-FFCC-476E-B7DD-93F62EA02275}" presName="node" presStyleLbl="node1" presStyleIdx="3" presStyleCnt="6">
        <dgm:presLayoutVars>
          <dgm:bulletEnabled val="1"/>
        </dgm:presLayoutVars>
      </dgm:prSet>
      <dgm:spPr/>
      <dgm:t>
        <a:bodyPr/>
        <a:lstStyle/>
        <a:p>
          <a:endParaRPr lang="tr-TR"/>
        </a:p>
      </dgm:t>
    </dgm:pt>
    <dgm:pt modelId="{FFC515BD-16F5-4C3C-AB83-7FE0B7154DB8}" type="pres">
      <dgm:prSet presAssocID="{48E9384C-FC63-4CE5-A029-5D280C20920D}" presName="sibTrans" presStyleCnt="0"/>
      <dgm:spPr/>
      <dgm:t>
        <a:bodyPr/>
        <a:lstStyle/>
        <a:p>
          <a:endParaRPr lang="tr-TR"/>
        </a:p>
      </dgm:t>
    </dgm:pt>
    <dgm:pt modelId="{795256BB-07A5-4CA0-927C-7A3CCF9D980C}" type="pres">
      <dgm:prSet presAssocID="{09269FD3-2030-41DA-9580-9271787BF8B5}" presName="node" presStyleLbl="node1" presStyleIdx="4" presStyleCnt="6">
        <dgm:presLayoutVars>
          <dgm:bulletEnabled val="1"/>
        </dgm:presLayoutVars>
      </dgm:prSet>
      <dgm:spPr/>
      <dgm:t>
        <a:bodyPr/>
        <a:lstStyle/>
        <a:p>
          <a:endParaRPr lang="tr-TR"/>
        </a:p>
      </dgm:t>
    </dgm:pt>
    <dgm:pt modelId="{B43E2FCC-2A1E-4F40-9034-E78E40998834}" type="pres">
      <dgm:prSet presAssocID="{A9E7448D-A1A5-4B1F-87F5-EC6EB09CAFE8}" presName="sibTrans" presStyleCnt="0"/>
      <dgm:spPr/>
      <dgm:t>
        <a:bodyPr/>
        <a:lstStyle/>
        <a:p>
          <a:endParaRPr lang="tr-TR"/>
        </a:p>
      </dgm:t>
    </dgm:pt>
    <dgm:pt modelId="{8D988E1D-5038-4A26-A5CA-F4C3C7CAC4FA}" type="pres">
      <dgm:prSet presAssocID="{B824F790-ECBE-4279-A9D9-0F1D3D6D9AA6}" presName="node" presStyleLbl="node1" presStyleIdx="5" presStyleCnt="6">
        <dgm:presLayoutVars>
          <dgm:bulletEnabled val="1"/>
        </dgm:presLayoutVars>
      </dgm:prSet>
      <dgm:spPr/>
      <dgm:t>
        <a:bodyPr/>
        <a:lstStyle/>
        <a:p>
          <a:endParaRPr lang="tr-TR"/>
        </a:p>
      </dgm:t>
    </dgm:pt>
  </dgm:ptLst>
  <dgm:cxnLst>
    <dgm:cxn modelId="{B075A5EF-9167-4637-89CE-AD3AE6CD357B}" srcId="{EF76ACA4-C88A-4148-ABB5-F440DA4073C4}" destId="{CF6CAF0D-FFCC-476E-B7DD-93F62EA02275}" srcOrd="3" destOrd="0" parTransId="{4F0763C5-433F-415D-802A-1E9257BDC1CD}" sibTransId="{48E9384C-FC63-4CE5-A029-5D280C20920D}"/>
    <dgm:cxn modelId="{1D99C20B-0A13-452D-8073-2AE5347E4FC4}" type="presOf" srcId="{09269FD3-2030-41DA-9580-9271787BF8B5}" destId="{795256BB-07A5-4CA0-927C-7A3CCF9D980C}" srcOrd="0" destOrd="0" presId="urn:microsoft.com/office/officeart/2005/8/layout/default#29"/>
    <dgm:cxn modelId="{9BC7E9B7-B0A3-4115-9B78-A5C43B12FB96}" srcId="{EF76ACA4-C88A-4148-ABB5-F440DA4073C4}" destId="{B824F790-ECBE-4279-A9D9-0F1D3D6D9AA6}" srcOrd="5" destOrd="0" parTransId="{66A4BB76-BBA5-4771-91CF-1F6734891616}" sibTransId="{DDAFC425-FCB8-443C-965E-D165A774B632}"/>
    <dgm:cxn modelId="{5CCC8ED2-6436-4928-B273-8CEDD3F6733D}" srcId="{EF76ACA4-C88A-4148-ABB5-F440DA4073C4}" destId="{DB1CAFDB-666A-418A-82E0-B33D1A04F00D}" srcOrd="1" destOrd="0" parTransId="{83F04FFB-7592-4B6E-B113-851B00C30081}" sibTransId="{9434D8DC-7280-4ED5-AEA4-AC7E3DF22F05}"/>
    <dgm:cxn modelId="{49575AD1-BFD1-4256-83E5-EF4FF52AECA7}" type="presOf" srcId="{CCADD602-7CE9-4AAC-9750-3C9A49ED3205}" destId="{4FAFE53A-8CBE-46C4-99DA-3B20B97ED567}" srcOrd="0" destOrd="0" presId="urn:microsoft.com/office/officeart/2005/8/layout/default#29"/>
    <dgm:cxn modelId="{2CB25A56-0C9E-49C9-BED8-4C97C55B9D40}" srcId="{EF76ACA4-C88A-4148-ABB5-F440DA4073C4}" destId="{4B12DB04-9EC8-42E6-BDE0-D1DBF075DEDE}" srcOrd="2" destOrd="0" parTransId="{E5D6AE5B-0FFD-4EDF-917D-4B8E06719A72}" sibTransId="{84E361C7-E87D-47AD-94AF-D6CBD8606366}"/>
    <dgm:cxn modelId="{2C50FE24-D41B-4188-85D0-65E761DE9E51}" type="presOf" srcId="{DB1CAFDB-666A-418A-82E0-B33D1A04F00D}" destId="{BC431574-A4F0-41E4-8E64-CFA4E8A2D8F1}" srcOrd="0" destOrd="0" presId="urn:microsoft.com/office/officeart/2005/8/layout/default#29"/>
    <dgm:cxn modelId="{A0307583-7736-45E5-A81C-B9FCE293EF36}" srcId="{EF76ACA4-C88A-4148-ABB5-F440DA4073C4}" destId="{09269FD3-2030-41DA-9580-9271787BF8B5}" srcOrd="4" destOrd="0" parTransId="{1D818B30-F307-4A16-A609-89E54E1B7219}" sibTransId="{A9E7448D-A1A5-4B1F-87F5-EC6EB09CAFE8}"/>
    <dgm:cxn modelId="{822CC94F-F2A7-445F-9DA6-9E1B3EB1DED6}" type="presOf" srcId="{EF76ACA4-C88A-4148-ABB5-F440DA4073C4}" destId="{3157AB2C-EBEC-450E-BAC2-D155191A7FD2}" srcOrd="0" destOrd="0" presId="urn:microsoft.com/office/officeart/2005/8/layout/default#29"/>
    <dgm:cxn modelId="{2581477F-BF5F-4A3D-ADC7-F2BA32B88F5E}" type="presOf" srcId="{B824F790-ECBE-4279-A9D9-0F1D3D6D9AA6}" destId="{8D988E1D-5038-4A26-A5CA-F4C3C7CAC4FA}" srcOrd="0" destOrd="0" presId="urn:microsoft.com/office/officeart/2005/8/layout/default#29"/>
    <dgm:cxn modelId="{D11C85E2-65D7-4ECE-A04E-F1535CD7A4AC}" type="presOf" srcId="{4B12DB04-9EC8-42E6-BDE0-D1DBF075DEDE}" destId="{DB54CDAC-236C-4DC7-A260-AE291FA21AC3}" srcOrd="0" destOrd="0" presId="urn:microsoft.com/office/officeart/2005/8/layout/default#29"/>
    <dgm:cxn modelId="{99C2B979-A5D3-4D7F-9C2F-0558D4D1AC8B}" type="presOf" srcId="{CF6CAF0D-FFCC-476E-B7DD-93F62EA02275}" destId="{B47C544D-1340-4703-993C-1EF0D6963150}" srcOrd="0" destOrd="0" presId="urn:microsoft.com/office/officeart/2005/8/layout/default#29"/>
    <dgm:cxn modelId="{F4EF718D-5E8A-42B3-AE7C-4CAF6AB57D6E}" srcId="{EF76ACA4-C88A-4148-ABB5-F440DA4073C4}" destId="{CCADD602-7CE9-4AAC-9750-3C9A49ED3205}" srcOrd="0" destOrd="0" parTransId="{C1F86D14-DA4B-4377-91AF-BEB9604BD895}" sibTransId="{A9BB278B-1DDA-47B2-BCB9-5131A0A02D8F}"/>
    <dgm:cxn modelId="{38FA9180-FF9B-4098-9AD9-4E0DD0079187}" type="presParOf" srcId="{3157AB2C-EBEC-450E-BAC2-D155191A7FD2}" destId="{4FAFE53A-8CBE-46C4-99DA-3B20B97ED567}" srcOrd="0" destOrd="0" presId="urn:microsoft.com/office/officeart/2005/8/layout/default#29"/>
    <dgm:cxn modelId="{7BD05918-7AB4-4311-AD07-623CDB11C580}" type="presParOf" srcId="{3157AB2C-EBEC-450E-BAC2-D155191A7FD2}" destId="{71628200-80C1-4F4D-AF8C-6FC64D93FBFD}" srcOrd="1" destOrd="0" presId="urn:microsoft.com/office/officeart/2005/8/layout/default#29"/>
    <dgm:cxn modelId="{BB05B1DF-4D88-4F22-AEFD-98318616EEA7}" type="presParOf" srcId="{3157AB2C-EBEC-450E-BAC2-D155191A7FD2}" destId="{BC431574-A4F0-41E4-8E64-CFA4E8A2D8F1}" srcOrd="2" destOrd="0" presId="urn:microsoft.com/office/officeart/2005/8/layout/default#29"/>
    <dgm:cxn modelId="{1483CBDB-6458-4E45-87F0-D231D2403F17}" type="presParOf" srcId="{3157AB2C-EBEC-450E-BAC2-D155191A7FD2}" destId="{015701DD-B49D-4CF2-A3FD-811F722A6EB5}" srcOrd="3" destOrd="0" presId="urn:microsoft.com/office/officeart/2005/8/layout/default#29"/>
    <dgm:cxn modelId="{D29ED42A-316F-4E13-AEBF-237A7026AB5E}" type="presParOf" srcId="{3157AB2C-EBEC-450E-BAC2-D155191A7FD2}" destId="{DB54CDAC-236C-4DC7-A260-AE291FA21AC3}" srcOrd="4" destOrd="0" presId="urn:microsoft.com/office/officeart/2005/8/layout/default#29"/>
    <dgm:cxn modelId="{DB109187-33E0-4200-998F-2C04FFD6CB12}" type="presParOf" srcId="{3157AB2C-EBEC-450E-BAC2-D155191A7FD2}" destId="{5FB001C5-8A6E-452B-82EF-EA6C409EFBEB}" srcOrd="5" destOrd="0" presId="urn:microsoft.com/office/officeart/2005/8/layout/default#29"/>
    <dgm:cxn modelId="{477FA64C-7299-45E8-8677-690CE407012F}" type="presParOf" srcId="{3157AB2C-EBEC-450E-BAC2-D155191A7FD2}" destId="{B47C544D-1340-4703-993C-1EF0D6963150}" srcOrd="6" destOrd="0" presId="urn:microsoft.com/office/officeart/2005/8/layout/default#29"/>
    <dgm:cxn modelId="{7810685C-8A33-4898-9E54-E7CF73DCF82C}" type="presParOf" srcId="{3157AB2C-EBEC-450E-BAC2-D155191A7FD2}" destId="{FFC515BD-16F5-4C3C-AB83-7FE0B7154DB8}" srcOrd="7" destOrd="0" presId="urn:microsoft.com/office/officeart/2005/8/layout/default#29"/>
    <dgm:cxn modelId="{C9DDB54C-444C-4D8C-B8DF-67B4726FA9CE}" type="presParOf" srcId="{3157AB2C-EBEC-450E-BAC2-D155191A7FD2}" destId="{795256BB-07A5-4CA0-927C-7A3CCF9D980C}" srcOrd="8" destOrd="0" presId="urn:microsoft.com/office/officeart/2005/8/layout/default#29"/>
    <dgm:cxn modelId="{AB9D97A0-98A3-4404-8217-A2468D61D27C}" type="presParOf" srcId="{3157AB2C-EBEC-450E-BAC2-D155191A7FD2}" destId="{B43E2FCC-2A1E-4F40-9034-E78E40998834}" srcOrd="9" destOrd="0" presId="urn:microsoft.com/office/officeart/2005/8/layout/default#29"/>
    <dgm:cxn modelId="{7289712B-8DFB-4988-8784-12D2188E94B8}" type="presParOf" srcId="{3157AB2C-EBEC-450E-BAC2-D155191A7FD2}" destId="{8D988E1D-5038-4A26-A5CA-F4C3C7CAC4FA}" srcOrd="10" destOrd="0" presId="urn:microsoft.com/office/officeart/2005/8/layout/default#2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B7EEC20-C7D0-4DC6-BA4B-B8244DFC212C}" type="doc">
      <dgm:prSet loTypeId="urn:microsoft.com/office/officeart/2005/8/layout/list1" loCatId="list" qsTypeId="urn:microsoft.com/office/officeart/2005/8/quickstyle/simple1" qsCatId="simple" csTypeId="urn:microsoft.com/office/officeart/2005/8/colors/accent0_2" csCatId="mainScheme" phldr="1"/>
      <dgm:spPr/>
      <dgm:t>
        <a:bodyPr/>
        <a:lstStyle/>
        <a:p>
          <a:endParaRPr lang="tr-TR"/>
        </a:p>
      </dgm:t>
    </dgm:pt>
    <dgm:pt modelId="{4113FA5F-CBF6-44DF-98F9-6C8ABEB5E5CE}">
      <dgm:prSet phldrT="[Metin]" custT="1"/>
      <dgm:spPr/>
      <dgm:t>
        <a:bodyPr/>
        <a:lstStyle/>
        <a:p>
          <a:r>
            <a:rPr lang="tr-TR" sz="2000" dirty="0" smtClean="0"/>
            <a:t>Üniversitemiz Süreç Yönetimi El kitabındaki tüm süreçler revize edilerek süreç akışları ve performans göstergeleri yenilenmiş olup, SYBS üzerinden izlenmektedir.</a:t>
          </a:r>
          <a:endParaRPr lang="tr-TR" sz="2000" dirty="0"/>
        </a:p>
      </dgm:t>
    </dgm:pt>
    <dgm:pt modelId="{E8DB6CEE-D804-45F4-A16D-EE80F74BA5F8}" type="parTrans" cxnId="{FEE8662A-462D-44D1-9679-396C78314339}">
      <dgm:prSet/>
      <dgm:spPr/>
      <dgm:t>
        <a:bodyPr/>
        <a:lstStyle/>
        <a:p>
          <a:endParaRPr lang="tr-TR" sz="2000"/>
        </a:p>
      </dgm:t>
    </dgm:pt>
    <dgm:pt modelId="{95116E3C-45FD-4F15-AFA6-E661E564DA7B}" type="sibTrans" cxnId="{FEE8662A-462D-44D1-9679-396C78314339}">
      <dgm:prSet/>
      <dgm:spPr/>
      <dgm:t>
        <a:bodyPr/>
        <a:lstStyle/>
        <a:p>
          <a:endParaRPr lang="tr-TR" sz="2000"/>
        </a:p>
      </dgm:t>
    </dgm:pt>
    <dgm:pt modelId="{426FE39E-36A0-42DF-8B20-5F902AF5909A}">
      <dgm:prSet phldrT="[Metin]" custT="1"/>
      <dgm:spPr/>
      <dgm:t>
        <a:bodyPr/>
        <a:lstStyle/>
        <a:p>
          <a:r>
            <a:rPr lang="tr-TR" sz="2000" dirty="0" smtClean="0"/>
            <a:t>Üniversitemizin tüm birimlerinde Elektronik Belge Yönetim Sistemi kullanılmaktadır.</a:t>
          </a:r>
          <a:endParaRPr lang="tr-TR" sz="2000" dirty="0"/>
        </a:p>
      </dgm:t>
    </dgm:pt>
    <dgm:pt modelId="{2F60C0D5-A11C-4EA4-9BEC-D1D705DE7768}" type="parTrans" cxnId="{46E3B12D-800D-4FA3-B0DB-F49E66D77433}">
      <dgm:prSet/>
      <dgm:spPr/>
      <dgm:t>
        <a:bodyPr/>
        <a:lstStyle/>
        <a:p>
          <a:endParaRPr lang="tr-TR" sz="2000"/>
        </a:p>
      </dgm:t>
    </dgm:pt>
    <dgm:pt modelId="{4DB277FC-08A9-4F70-A71D-910B80645CDF}" type="sibTrans" cxnId="{46E3B12D-800D-4FA3-B0DB-F49E66D77433}">
      <dgm:prSet/>
      <dgm:spPr/>
      <dgm:t>
        <a:bodyPr/>
        <a:lstStyle/>
        <a:p>
          <a:endParaRPr lang="tr-TR" sz="2000"/>
        </a:p>
      </dgm:t>
    </dgm:pt>
    <dgm:pt modelId="{EE2E67B7-7A2D-4021-92A8-594C5C887E23}">
      <dgm:prSet phldrT="[Metin]" custT="1"/>
      <dgm:spPr/>
      <dgm:t>
        <a:bodyPr/>
        <a:lstStyle/>
        <a:p>
          <a:r>
            <a:rPr lang="tr-TR" sz="2000" dirty="0" smtClean="0"/>
            <a:t>Yetki Devri ve İmza Yetkileri Yönergesi kapsamında çeşitli hükümler başlığı altında  İkiz Görevlendirme esasları belirlenmiş ve uygulamaya konulmuştur.</a:t>
          </a:r>
          <a:endParaRPr lang="tr-TR" sz="2000" dirty="0"/>
        </a:p>
      </dgm:t>
    </dgm:pt>
    <dgm:pt modelId="{53841363-E186-4A98-A25C-5E5DF4D986E6}" type="parTrans" cxnId="{5AE5CFC1-2571-4DB3-AA61-922A1ED84AF4}">
      <dgm:prSet/>
      <dgm:spPr/>
      <dgm:t>
        <a:bodyPr/>
        <a:lstStyle/>
        <a:p>
          <a:endParaRPr lang="tr-TR" sz="2000"/>
        </a:p>
      </dgm:t>
    </dgm:pt>
    <dgm:pt modelId="{5C06A4E8-B72C-4B3E-8688-B989D9B89927}" type="sibTrans" cxnId="{5AE5CFC1-2571-4DB3-AA61-922A1ED84AF4}">
      <dgm:prSet/>
      <dgm:spPr/>
      <dgm:t>
        <a:bodyPr/>
        <a:lstStyle/>
        <a:p>
          <a:endParaRPr lang="tr-TR" sz="2000"/>
        </a:p>
      </dgm:t>
    </dgm:pt>
    <dgm:pt modelId="{05FEC5A9-B085-4F23-841A-0ED14A28A263}" type="pres">
      <dgm:prSet presAssocID="{AB7EEC20-C7D0-4DC6-BA4B-B8244DFC212C}" presName="linear" presStyleCnt="0">
        <dgm:presLayoutVars>
          <dgm:dir/>
          <dgm:animLvl val="lvl"/>
          <dgm:resizeHandles val="exact"/>
        </dgm:presLayoutVars>
      </dgm:prSet>
      <dgm:spPr/>
      <dgm:t>
        <a:bodyPr/>
        <a:lstStyle/>
        <a:p>
          <a:endParaRPr lang="tr-TR"/>
        </a:p>
      </dgm:t>
    </dgm:pt>
    <dgm:pt modelId="{1721CD75-B30C-4C75-ADFE-B7E2029D0071}" type="pres">
      <dgm:prSet presAssocID="{4113FA5F-CBF6-44DF-98F9-6C8ABEB5E5CE}" presName="parentLin" presStyleCnt="0"/>
      <dgm:spPr/>
      <dgm:t>
        <a:bodyPr/>
        <a:lstStyle/>
        <a:p>
          <a:endParaRPr lang="tr-TR"/>
        </a:p>
      </dgm:t>
    </dgm:pt>
    <dgm:pt modelId="{CDDB49A1-9E8E-4789-ACB9-19F1D7EF9A15}" type="pres">
      <dgm:prSet presAssocID="{4113FA5F-CBF6-44DF-98F9-6C8ABEB5E5CE}" presName="parentLeftMargin" presStyleLbl="node1" presStyleIdx="0" presStyleCnt="3"/>
      <dgm:spPr/>
      <dgm:t>
        <a:bodyPr/>
        <a:lstStyle/>
        <a:p>
          <a:endParaRPr lang="tr-TR"/>
        </a:p>
      </dgm:t>
    </dgm:pt>
    <dgm:pt modelId="{3D0C8D61-FE5D-407E-8353-A8EA41685236}" type="pres">
      <dgm:prSet presAssocID="{4113FA5F-CBF6-44DF-98F9-6C8ABEB5E5CE}" presName="parentText" presStyleLbl="node1" presStyleIdx="0" presStyleCnt="3" custScaleX="124122" custScaleY="121951">
        <dgm:presLayoutVars>
          <dgm:chMax val="0"/>
          <dgm:bulletEnabled val="1"/>
        </dgm:presLayoutVars>
      </dgm:prSet>
      <dgm:spPr/>
      <dgm:t>
        <a:bodyPr/>
        <a:lstStyle/>
        <a:p>
          <a:endParaRPr lang="tr-TR"/>
        </a:p>
      </dgm:t>
    </dgm:pt>
    <dgm:pt modelId="{2C3A24A6-7704-42A5-A1EF-DE8BFE69635E}" type="pres">
      <dgm:prSet presAssocID="{4113FA5F-CBF6-44DF-98F9-6C8ABEB5E5CE}" presName="negativeSpace" presStyleCnt="0"/>
      <dgm:spPr/>
      <dgm:t>
        <a:bodyPr/>
        <a:lstStyle/>
        <a:p>
          <a:endParaRPr lang="tr-TR"/>
        </a:p>
      </dgm:t>
    </dgm:pt>
    <dgm:pt modelId="{41331A4F-7FCE-46C8-ACB5-2AAC06E018FA}" type="pres">
      <dgm:prSet presAssocID="{4113FA5F-CBF6-44DF-98F9-6C8ABEB5E5CE}" presName="childText" presStyleLbl="conFgAcc1" presStyleIdx="0" presStyleCnt="3">
        <dgm:presLayoutVars>
          <dgm:bulletEnabled val="1"/>
        </dgm:presLayoutVars>
      </dgm:prSet>
      <dgm:spPr/>
      <dgm:t>
        <a:bodyPr/>
        <a:lstStyle/>
        <a:p>
          <a:endParaRPr lang="tr-TR"/>
        </a:p>
      </dgm:t>
    </dgm:pt>
    <dgm:pt modelId="{F1CD6CFC-38BD-4891-B7E8-ED7FCD76AAAA}" type="pres">
      <dgm:prSet presAssocID="{95116E3C-45FD-4F15-AFA6-E661E564DA7B}" presName="spaceBetweenRectangles" presStyleCnt="0"/>
      <dgm:spPr/>
      <dgm:t>
        <a:bodyPr/>
        <a:lstStyle/>
        <a:p>
          <a:endParaRPr lang="tr-TR"/>
        </a:p>
      </dgm:t>
    </dgm:pt>
    <dgm:pt modelId="{11A8319C-EDEF-4C21-B704-57C9AA587055}" type="pres">
      <dgm:prSet presAssocID="{426FE39E-36A0-42DF-8B20-5F902AF5909A}" presName="parentLin" presStyleCnt="0"/>
      <dgm:spPr/>
      <dgm:t>
        <a:bodyPr/>
        <a:lstStyle/>
        <a:p>
          <a:endParaRPr lang="tr-TR"/>
        </a:p>
      </dgm:t>
    </dgm:pt>
    <dgm:pt modelId="{7D8C73DE-3833-4927-B6A2-FC7808C0B5BF}" type="pres">
      <dgm:prSet presAssocID="{426FE39E-36A0-42DF-8B20-5F902AF5909A}" presName="parentLeftMargin" presStyleLbl="node1" presStyleIdx="0" presStyleCnt="3"/>
      <dgm:spPr/>
      <dgm:t>
        <a:bodyPr/>
        <a:lstStyle/>
        <a:p>
          <a:endParaRPr lang="tr-TR"/>
        </a:p>
      </dgm:t>
    </dgm:pt>
    <dgm:pt modelId="{533E12D8-3CA2-417B-AD10-6DDCFF68B3CA}" type="pres">
      <dgm:prSet presAssocID="{426FE39E-36A0-42DF-8B20-5F902AF5909A}" presName="parentText" presStyleLbl="node1" presStyleIdx="1" presStyleCnt="3" custScaleX="124122" custScaleY="121951">
        <dgm:presLayoutVars>
          <dgm:chMax val="0"/>
          <dgm:bulletEnabled val="1"/>
        </dgm:presLayoutVars>
      </dgm:prSet>
      <dgm:spPr/>
      <dgm:t>
        <a:bodyPr/>
        <a:lstStyle/>
        <a:p>
          <a:endParaRPr lang="tr-TR"/>
        </a:p>
      </dgm:t>
    </dgm:pt>
    <dgm:pt modelId="{EF3A53AB-35F0-4093-B37C-FF529AEA98CD}" type="pres">
      <dgm:prSet presAssocID="{426FE39E-36A0-42DF-8B20-5F902AF5909A}" presName="negativeSpace" presStyleCnt="0"/>
      <dgm:spPr/>
      <dgm:t>
        <a:bodyPr/>
        <a:lstStyle/>
        <a:p>
          <a:endParaRPr lang="tr-TR"/>
        </a:p>
      </dgm:t>
    </dgm:pt>
    <dgm:pt modelId="{C3C10427-DF08-4B43-8ABB-EDACCC8A61D4}" type="pres">
      <dgm:prSet presAssocID="{426FE39E-36A0-42DF-8B20-5F902AF5909A}" presName="childText" presStyleLbl="conFgAcc1" presStyleIdx="1" presStyleCnt="3">
        <dgm:presLayoutVars>
          <dgm:bulletEnabled val="1"/>
        </dgm:presLayoutVars>
      </dgm:prSet>
      <dgm:spPr/>
      <dgm:t>
        <a:bodyPr/>
        <a:lstStyle/>
        <a:p>
          <a:endParaRPr lang="tr-TR"/>
        </a:p>
      </dgm:t>
    </dgm:pt>
    <dgm:pt modelId="{5D619889-F729-4CD4-873F-EA5F1D3EE92A}" type="pres">
      <dgm:prSet presAssocID="{4DB277FC-08A9-4F70-A71D-910B80645CDF}" presName="spaceBetweenRectangles" presStyleCnt="0"/>
      <dgm:spPr/>
      <dgm:t>
        <a:bodyPr/>
        <a:lstStyle/>
        <a:p>
          <a:endParaRPr lang="tr-TR"/>
        </a:p>
      </dgm:t>
    </dgm:pt>
    <dgm:pt modelId="{D91225AD-E8A7-4B93-AB5E-3C9F2FCF9370}" type="pres">
      <dgm:prSet presAssocID="{EE2E67B7-7A2D-4021-92A8-594C5C887E23}" presName="parentLin" presStyleCnt="0"/>
      <dgm:spPr/>
      <dgm:t>
        <a:bodyPr/>
        <a:lstStyle/>
        <a:p>
          <a:endParaRPr lang="tr-TR"/>
        </a:p>
      </dgm:t>
    </dgm:pt>
    <dgm:pt modelId="{36817D69-2BEA-4197-89A5-8D16F1B93F0A}" type="pres">
      <dgm:prSet presAssocID="{EE2E67B7-7A2D-4021-92A8-594C5C887E23}" presName="parentLeftMargin" presStyleLbl="node1" presStyleIdx="1" presStyleCnt="3" custScaleX="122989" custScaleY="141464"/>
      <dgm:spPr/>
      <dgm:t>
        <a:bodyPr/>
        <a:lstStyle/>
        <a:p>
          <a:endParaRPr lang="tr-TR"/>
        </a:p>
      </dgm:t>
    </dgm:pt>
    <dgm:pt modelId="{11829FD0-97F8-4BAA-80A9-FB104390C054}" type="pres">
      <dgm:prSet presAssocID="{EE2E67B7-7A2D-4021-92A8-594C5C887E23}" presName="parentText" presStyleLbl="node1" presStyleIdx="2" presStyleCnt="3" custScaleX="124122" custScaleY="116144" custLinFactNeighborX="-15200" custLinFactNeighborY="-3418">
        <dgm:presLayoutVars>
          <dgm:chMax val="0"/>
          <dgm:bulletEnabled val="1"/>
        </dgm:presLayoutVars>
      </dgm:prSet>
      <dgm:spPr/>
      <dgm:t>
        <a:bodyPr/>
        <a:lstStyle/>
        <a:p>
          <a:endParaRPr lang="tr-TR"/>
        </a:p>
      </dgm:t>
    </dgm:pt>
    <dgm:pt modelId="{30F070F7-46D0-4B06-BBF9-5851DF63632C}" type="pres">
      <dgm:prSet presAssocID="{EE2E67B7-7A2D-4021-92A8-594C5C887E23}" presName="negativeSpace" presStyleCnt="0"/>
      <dgm:spPr/>
      <dgm:t>
        <a:bodyPr/>
        <a:lstStyle/>
        <a:p>
          <a:endParaRPr lang="tr-TR"/>
        </a:p>
      </dgm:t>
    </dgm:pt>
    <dgm:pt modelId="{B5D10491-D537-4D6D-9F34-9D574908C80E}" type="pres">
      <dgm:prSet presAssocID="{EE2E67B7-7A2D-4021-92A8-594C5C887E23}" presName="childText" presStyleLbl="conFgAcc1" presStyleIdx="2" presStyleCnt="3">
        <dgm:presLayoutVars>
          <dgm:bulletEnabled val="1"/>
        </dgm:presLayoutVars>
      </dgm:prSet>
      <dgm:spPr/>
      <dgm:t>
        <a:bodyPr/>
        <a:lstStyle/>
        <a:p>
          <a:endParaRPr lang="tr-TR"/>
        </a:p>
      </dgm:t>
    </dgm:pt>
  </dgm:ptLst>
  <dgm:cxnLst>
    <dgm:cxn modelId="{39ACD414-48F4-4DDF-AF9E-40F095461214}" type="presOf" srcId="{AB7EEC20-C7D0-4DC6-BA4B-B8244DFC212C}" destId="{05FEC5A9-B085-4F23-841A-0ED14A28A263}" srcOrd="0" destOrd="0" presId="urn:microsoft.com/office/officeart/2005/8/layout/list1"/>
    <dgm:cxn modelId="{5AE5CFC1-2571-4DB3-AA61-922A1ED84AF4}" srcId="{AB7EEC20-C7D0-4DC6-BA4B-B8244DFC212C}" destId="{EE2E67B7-7A2D-4021-92A8-594C5C887E23}" srcOrd="2" destOrd="0" parTransId="{53841363-E186-4A98-A25C-5E5DF4D986E6}" sibTransId="{5C06A4E8-B72C-4B3E-8688-B989D9B89927}"/>
    <dgm:cxn modelId="{CB3FE9B5-A960-43E9-9AC6-265B14C65E59}" type="presOf" srcId="{EE2E67B7-7A2D-4021-92A8-594C5C887E23}" destId="{36817D69-2BEA-4197-89A5-8D16F1B93F0A}" srcOrd="0" destOrd="0" presId="urn:microsoft.com/office/officeart/2005/8/layout/list1"/>
    <dgm:cxn modelId="{CBC38FCD-7BB7-4E0C-8773-3144A7C9B2D1}" type="presOf" srcId="{426FE39E-36A0-42DF-8B20-5F902AF5909A}" destId="{7D8C73DE-3833-4927-B6A2-FC7808C0B5BF}" srcOrd="0" destOrd="0" presId="urn:microsoft.com/office/officeart/2005/8/layout/list1"/>
    <dgm:cxn modelId="{FEE8662A-462D-44D1-9679-396C78314339}" srcId="{AB7EEC20-C7D0-4DC6-BA4B-B8244DFC212C}" destId="{4113FA5F-CBF6-44DF-98F9-6C8ABEB5E5CE}" srcOrd="0" destOrd="0" parTransId="{E8DB6CEE-D804-45F4-A16D-EE80F74BA5F8}" sibTransId="{95116E3C-45FD-4F15-AFA6-E661E564DA7B}"/>
    <dgm:cxn modelId="{52D4588C-FBF9-4BEE-B21C-A96C5A9503F7}" type="presOf" srcId="{EE2E67B7-7A2D-4021-92A8-594C5C887E23}" destId="{11829FD0-97F8-4BAA-80A9-FB104390C054}" srcOrd="1" destOrd="0" presId="urn:microsoft.com/office/officeart/2005/8/layout/list1"/>
    <dgm:cxn modelId="{E86173E2-026F-48CF-8BE4-AF25BB24F8F4}" type="presOf" srcId="{426FE39E-36A0-42DF-8B20-5F902AF5909A}" destId="{533E12D8-3CA2-417B-AD10-6DDCFF68B3CA}" srcOrd="1" destOrd="0" presId="urn:microsoft.com/office/officeart/2005/8/layout/list1"/>
    <dgm:cxn modelId="{46E3B12D-800D-4FA3-B0DB-F49E66D77433}" srcId="{AB7EEC20-C7D0-4DC6-BA4B-B8244DFC212C}" destId="{426FE39E-36A0-42DF-8B20-5F902AF5909A}" srcOrd="1" destOrd="0" parTransId="{2F60C0D5-A11C-4EA4-9BEC-D1D705DE7768}" sibTransId="{4DB277FC-08A9-4F70-A71D-910B80645CDF}"/>
    <dgm:cxn modelId="{8B9DD98D-F501-496D-ABA9-DCAD8B96987F}" type="presOf" srcId="{4113FA5F-CBF6-44DF-98F9-6C8ABEB5E5CE}" destId="{3D0C8D61-FE5D-407E-8353-A8EA41685236}" srcOrd="1" destOrd="0" presId="urn:microsoft.com/office/officeart/2005/8/layout/list1"/>
    <dgm:cxn modelId="{C32DD325-39FA-4493-BF98-6E1B06EEE73E}" type="presOf" srcId="{4113FA5F-CBF6-44DF-98F9-6C8ABEB5E5CE}" destId="{CDDB49A1-9E8E-4789-ACB9-19F1D7EF9A15}" srcOrd="0" destOrd="0" presId="urn:microsoft.com/office/officeart/2005/8/layout/list1"/>
    <dgm:cxn modelId="{96DFE73F-DED2-441D-B8F6-2AB61216A8E9}" type="presParOf" srcId="{05FEC5A9-B085-4F23-841A-0ED14A28A263}" destId="{1721CD75-B30C-4C75-ADFE-B7E2029D0071}" srcOrd="0" destOrd="0" presId="urn:microsoft.com/office/officeart/2005/8/layout/list1"/>
    <dgm:cxn modelId="{057D8A83-5733-4A13-AE38-073C8838DB36}" type="presParOf" srcId="{1721CD75-B30C-4C75-ADFE-B7E2029D0071}" destId="{CDDB49A1-9E8E-4789-ACB9-19F1D7EF9A15}" srcOrd="0" destOrd="0" presId="urn:microsoft.com/office/officeart/2005/8/layout/list1"/>
    <dgm:cxn modelId="{9F787416-BC45-4483-AE7F-3A6F135F7980}" type="presParOf" srcId="{1721CD75-B30C-4C75-ADFE-B7E2029D0071}" destId="{3D0C8D61-FE5D-407E-8353-A8EA41685236}" srcOrd="1" destOrd="0" presId="urn:microsoft.com/office/officeart/2005/8/layout/list1"/>
    <dgm:cxn modelId="{223A83D7-957D-45E7-B74B-19DA94347716}" type="presParOf" srcId="{05FEC5A9-B085-4F23-841A-0ED14A28A263}" destId="{2C3A24A6-7704-42A5-A1EF-DE8BFE69635E}" srcOrd="1" destOrd="0" presId="urn:microsoft.com/office/officeart/2005/8/layout/list1"/>
    <dgm:cxn modelId="{F81FA80B-CA38-4ABB-A9A8-47D775D99A9C}" type="presParOf" srcId="{05FEC5A9-B085-4F23-841A-0ED14A28A263}" destId="{41331A4F-7FCE-46C8-ACB5-2AAC06E018FA}" srcOrd="2" destOrd="0" presId="urn:microsoft.com/office/officeart/2005/8/layout/list1"/>
    <dgm:cxn modelId="{A582DD72-1166-4C9F-84A4-2BDAB1D5F914}" type="presParOf" srcId="{05FEC5A9-B085-4F23-841A-0ED14A28A263}" destId="{F1CD6CFC-38BD-4891-B7E8-ED7FCD76AAAA}" srcOrd="3" destOrd="0" presId="urn:microsoft.com/office/officeart/2005/8/layout/list1"/>
    <dgm:cxn modelId="{F867900E-DD9D-41F4-B81B-E7183E8D4025}" type="presParOf" srcId="{05FEC5A9-B085-4F23-841A-0ED14A28A263}" destId="{11A8319C-EDEF-4C21-B704-57C9AA587055}" srcOrd="4" destOrd="0" presId="urn:microsoft.com/office/officeart/2005/8/layout/list1"/>
    <dgm:cxn modelId="{41793C15-651D-4CFA-909F-AF80B4DDDEDD}" type="presParOf" srcId="{11A8319C-EDEF-4C21-B704-57C9AA587055}" destId="{7D8C73DE-3833-4927-B6A2-FC7808C0B5BF}" srcOrd="0" destOrd="0" presId="urn:microsoft.com/office/officeart/2005/8/layout/list1"/>
    <dgm:cxn modelId="{070F7F62-6F87-4021-AA2F-D56A08E3859C}" type="presParOf" srcId="{11A8319C-EDEF-4C21-B704-57C9AA587055}" destId="{533E12D8-3CA2-417B-AD10-6DDCFF68B3CA}" srcOrd="1" destOrd="0" presId="urn:microsoft.com/office/officeart/2005/8/layout/list1"/>
    <dgm:cxn modelId="{F1F5A4D8-A312-4C9A-93F7-CCC20D4BEA50}" type="presParOf" srcId="{05FEC5A9-B085-4F23-841A-0ED14A28A263}" destId="{EF3A53AB-35F0-4093-B37C-FF529AEA98CD}" srcOrd="5" destOrd="0" presId="urn:microsoft.com/office/officeart/2005/8/layout/list1"/>
    <dgm:cxn modelId="{65AB4E09-6077-4CF2-B8A6-1A74B33D7D95}" type="presParOf" srcId="{05FEC5A9-B085-4F23-841A-0ED14A28A263}" destId="{C3C10427-DF08-4B43-8ABB-EDACCC8A61D4}" srcOrd="6" destOrd="0" presId="urn:microsoft.com/office/officeart/2005/8/layout/list1"/>
    <dgm:cxn modelId="{B58F51D1-EB3B-4CBD-97E3-DB483D1F7932}" type="presParOf" srcId="{05FEC5A9-B085-4F23-841A-0ED14A28A263}" destId="{5D619889-F729-4CD4-873F-EA5F1D3EE92A}" srcOrd="7" destOrd="0" presId="urn:microsoft.com/office/officeart/2005/8/layout/list1"/>
    <dgm:cxn modelId="{AA77C3FF-F82C-4F3C-A247-BC2D4602F5A1}" type="presParOf" srcId="{05FEC5A9-B085-4F23-841A-0ED14A28A263}" destId="{D91225AD-E8A7-4B93-AB5E-3C9F2FCF9370}" srcOrd="8" destOrd="0" presId="urn:microsoft.com/office/officeart/2005/8/layout/list1"/>
    <dgm:cxn modelId="{71EB29C5-C916-49DC-A893-7E2CB4D779E1}" type="presParOf" srcId="{D91225AD-E8A7-4B93-AB5E-3C9F2FCF9370}" destId="{36817D69-2BEA-4197-89A5-8D16F1B93F0A}" srcOrd="0" destOrd="0" presId="urn:microsoft.com/office/officeart/2005/8/layout/list1"/>
    <dgm:cxn modelId="{24FB5E2E-3261-4C7E-8DAE-E89214978AC1}" type="presParOf" srcId="{D91225AD-E8A7-4B93-AB5E-3C9F2FCF9370}" destId="{11829FD0-97F8-4BAA-80A9-FB104390C054}" srcOrd="1" destOrd="0" presId="urn:microsoft.com/office/officeart/2005/8/layout/list1"/>
    <dgm:cxn modelId="{B8390714-B663-45C7-886E-6C148311A4FE}" type="presParOf" srcId="{05FEC5A9-B085-4F23-841A-0ED14A28A263}" destId="{30F070F7-46D0-4B06-BBF9-5851DF63632C}" srcOrd="9" destOrd="0" presId="urn:microsoft.com/office/officeart/2005/8/layout/list1"/>
    <dgm:cxn modelId="{CE6C4ACF-16B3-40F5-B760-53AFAF870725}" type="presParOf" srcId="{05FEC5A9-B085-4F23-841A-0ED14A28A263}" destId="{B5D10491-D537-4D6D-9F34-9D574908C80E}" srcOrd="10"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1CADEB2-EB18-4113-824E-10EB9CD44C85}" type="doc">
      <dgm:prSet loTypeId="urn:microsoft.com/office/officeart/2005/8/layout/default#31" loCatId="list" qsTypeId="urn:microsoft.com/office/officeart/2005/8/quickstyle/simple1" qsCatId="simple" csTypeId="urn:microsoft.com/office/officeart/2005/8/colors/accent0_3" csCatId="mainScheme" phldr="1"/>
      <dgm:spPr/>
      <dgm:t>
        <a:bodyPr/>
        <a:lstStyle/>
        <a:p>
          <a:endParaRPr lang="tr-TR"/>
        </a:p>
      </dgm:t>
    </dgm:pt>
    <dgm:pt modelId="{6293DF63-856E-4E05-A315-65FB0A0E0752}">
      <dgm:prSet phldrT="[Metin]"/>
      <dgm:spPr/>
      <dgm:t>
        <a:bodyPr/>
        <a:lstStyle/>
        <a:p>
          <a:r>
            <a:rPr lang="tr-TR" b="1" dirty="0" smtClean="0"/>
            <a:t>Standart 13:</a:t>
          </a:r>
        </a:p>
        <a:p>
          <a:r>
            <a:rPr lang="tr-TR" b="1" dirty="0" smtClean="0"/>
            <a:t> </a:t>
          </a:r>
          <a:r>
            <a:rPr lang="tr-TR" dirty="0" smtClean="0"/>
            <a:t>Bilgi ve iletişim</a:t>
          </a:r>
          <a:endParaRPr lang="tr-TR" dirty="0"/>
        </a:p>
      </dgm:t>
    </dgm:pt>
    <dgm:pt modelId="{C1552C3C-BADE-44E5-9F93-5805649C833B}" type="parTrans" cxnId="{647F25A2-99A1-435B-B712-496B11E3D5FE}">
      <dgm:prSet/>
      <dgm:spPr/>
      <dgm:t>
        <a:bodyPr/>
        <a:lstStyle/>
        <a:p>
          <a:endParaRPr lang="tr-TR"/>
        </a:p>
      </dgm:t>
    </dgm:pt>
    <dgm:pt modelId="{6D674FC8-1618-48C4-8CE4-03E25A8D1B5C}" type="sibTrans" cxnId="{647F25A2-99A1-435B-B712-496B11E3D5FE}">
      <dgm:prSet/>
      <dgm:spPr/>
      <dgm:t>
        <a:bodyPr/>
        <a:lstStyle/>
        <a:p>
          <a:endParaRPr lang="tr-TR"/>
        </a:p>
      </dgm:t>
    </dgm:pt>
    <dgm:pt modelId="{1A3DF655-DD55-4D7F-A5ED-3AE95581DDDF}">
      <dgm:prSet phldrT="[Metin]"/>
      <dgm:spPr/>
      <dgm:t>
        <a:bodyPr/>
        <a:lstStyle/>
        <a:p>
          <a:r>
            <a:rPr lang="tr-TR" b="1" dirty="0" smtClean="0"/>
            <a:t>Standart 14:</a:t>
          </a:r>
          <a:r>
            <a:rPr lang="tr-TR" dirty="0" smtClean="0"/>
            <a:t> Raporlama</a:t>
          </a:r>
          <a:endParaRPr lang="tr-TR" dirty="0"/>
        </a:p>
      </dgm:t>
    </dgm:pt>
    <dgm:pt modelId="{624A644C-B01E-432E-8205-CB05888FF047}" type="parTrans" cxnId="{D0257678-9AA2-44B1-BB2B-D3AE67F2FFAC}">
      <dgm:prSet/>
      <dgm:spPr/>
      <dgm:t>
        <a:bodyPr/>
        <a:lstStyle/>
        <a:p>
          <a:endParaRPr lang="tr-TR"/>
        </a:p>
      </dgm:t>
    </dgm:pt>
    <dgm:pt modelId="{2D4F508B-ED75-4D44-8C5D-9B6A0A004FD9}" type="sibTrans" cxnId="{D0257678-9AA2-44B1-BB2B-D3AE67F2FFAC}">
      <dgm:prSet/>
      <dgm:spPr/>
      <dgm:t>
        <a:bodyPr/>
        <a:lstStyle/>
        <a:p>
          <a:endParaRPr lang="tr-TR"/>
        </a:p>
      </dgm:t>
    </dgm:pt>
    <dgm:pt modelId="{3D6995CF-4703-4B6D-8210-EC64823C1342}">
      <dgm:prSet phldrT="[Metin]"/>
      <dgm:spPr/>
      <dgm:t>
        <a:bodyPr/>
        <a:lstStyle/>
        <a:p>
          <a:r>
            <a:rPr lang="tr-TR" b="1" dirty="0" smtClean="0"/>
            <a:t>Standart 15:</a:t>
          </a:r>
        </a:p>
        <a:p>
          <a:r>
            <a:rPr lang="tr-TR" dirty="0" smtClean="0"/>
            <a:t> Kayıt ve dosyalama sistemi</a:t>
          </a:r>
          <a:endParaRPr lang="tr-TR" dirty="0"/>
        </a:p>
      </dgm:t>
    </dgm:pt>
    <dgm:pt modelId="{921C2D06-C340-4BA5-A5D3-18807BEB1FF1}" type="parTrans" cxnId="{28234004-8063-4A2C-B681-C83A9CB18C5B}">
      <dgm:prSet/>
      <dgm:spPr/>
      <dgm:t>
        <a:bodyPr/>
        <a:lstStyle/>
        <a:p>
          <a:endParaRPr lang="tr-TR"/>
        </a:p>
      </dgm:t>
    </dgm:pt>
    <dgm:pt modelId="{CBF4BF9D-7A32-4DF5-A41B-7D456F9609D1}" type="sibTrans" cxnId="{28234004-8063-4A2C-B681-C83A9CB18C5B}">
      <dgm:prSet/>
      <dgm:spPr/>
      <dgm:t>
        <a:bodyPr/>
        <a:lstStyle/>
        <a:p>
          <a:endParaRPr lang="tr-TR"/>
        </a:p>
      </dgm:t>
    </dgm:pt>
    <dgm:pt modelId="{AC5772F5-C4E9-45B5-B439-283605E3F7E1}">
      <dgm:prSet phldrT="[Metin]"/>
      <dgm:spPr/>
      <dgm:t>
        <a:bodyPr/>
        <a:lstStyle/>
        <a:p>
          <a:r>
            <a:rPr lang="tr-TR" b="1" dirty="0" smtClean="0"/>
            <a:t>Standart 16:</a:t>
          </a:r>
        </a:p>
        <a:p>
          <a:r>
            <a:rPr lang="tr-TR" dirty="0" smtClean="0"/>
            <a:t> Hata, usulsüzlük ve yolsuzlukların bildirilmesi</a:t>
          </a:r>
          <a:endParaRPr lang="tr-TR" dirty="0"/>
        </a:p>
      </dgm:t>
    </dgm:pt>
    <dgm:pt modelId="{393C1ABD-0C8F-4EFE-BA25-15B62EB9C1C2}" type="parTrans" cxnId="{9D05CA48-1225-4B18-B861-2FADA3C55042}">
      <dgm:prSet/>
      <dgm:spPr/>
      <dgm:t>
        <a:bodyPr/>
        <a:lstStyle/>
        <a:p>
          <a:endParaRPr lang="tr-TR"/>
        </a:p>
      </dgm:t>
    </dgm:pt>
    <dgm:pt modelId="{CCC12AF5-D67B-4845-8016-C0068E2BF0B2}" type="sibTrans" cxnId="{9D05CA48-1225-4B18-B861-2FADA3C55042}">
      <dgm:prSet/>
      <dgm:spPr/>
      <dgm:t>
        <a:bodyPr/>
        <a:lstStyle/>
        <a:p>
          <a:endParaRPr lang="tr-TR"/>
        </a:p>
      </dgm:t>
    </dgm:pt>
    <dgm:pt modelId="{911F3C67-702B-467F-91EC-AC50D4FA6087}" type="pres">
      <dgm:prSet presAssocID="{41CADEB2-EB18-4113-824E-10EB9CD44C85}" presName="diagram" presStyleCnt="0">
        <dgm:presLayoutVars>
          <dgm:dir/>
          <dgm:resizeHandles val="exact"/>
        </dgm:presLayoutVars>
      </dgm:prSet>
      <dgm:spPr/>
      <dgm:t>
        <a:bodyPr/>
        <a:lstStyle/>
        <a:p>
          <a:endParaRPr lang="tr-TR"/>
        </a:p>
      </dgm:t>
    </dgm:pt>
    <dgm:pt modelId="{043F2A31-1ACF-4F48-A170-F00779A8C45D}" type="pres">
      <dgm:prSet presAssocID="{6293DF63-856E-4E05-A315-65FB0A0E0752}" presName="node" presStyleLbl="node1" presStyleIdx="0" presStyleCnt="4">
        <dgm:presLayoutVars>
          <dgm:bulletEnabled val="1"/>
        </dgm:presLayoutVars>
      </dgm:prSet>
      <dgm:spPr/>
      <dgm:t>
        <a:bodyPr/>
        <a:lstStyle/>
        <a:p>
          <a:endParaRPr lang="tr-TR"/>
        </a:p>
      </dgm:t>
    </dgm:pt>
    <dgm:pt modelId="{D9E37939-7891-405A-A679-83212E5EBE7B}" type="pres">
      <dgm:prSet presAssocID="{6D674FC8-1618-48C4-8CE4-03E25A8D1B5C}" presName="sibTrans" presStyleCnt="0"/>
      <dgm:spPr/>
      <dgm:t>
        <a:bodyPr/>
        <a:lstStyle/>
        <a:p>
          <a:endParaRPr lang="tr-TR"/>
        </a:p>
      </dgm:t>
    </dgm:pt>
    <dgm:pt modelId="{FD2F4219-59D3-4556-95C5-A8FCCDDAB4BA}" type="pres">
      <dgm:prSet presAssocID="{1A3DF655-DD55-4D7F-A5ED-3AE95581DDDF}" presName="node" presStyleLbl="node1" presStyleIdx="1" presStyleCnt="4">
        <dgm:presLayoutVars>
          <dgm:bulletEnabled val="1"/>
        </dgm:presLayoutVars>
      </dgm:prSet>
      <dgm:spPr/>
      <dgm:t>
        <a:bodyPr/>
        <a:lstStyle/>
        <a:p>
          <a:endParaRPr lang="tr-TR"/>
        </a:p>
      </dgm:t>
    </dgm:pt>
    <dgm:pt modelId="{A89C17D6-CED0-4169-94B8-0E270492FA33}" type="pres">
      <dgm:prSet presAssocID="{2D4F508B-ED75-4D44-8C5D-9B6A0A004FD9}" presName="sibTrans" presStyleCnt="0"/>
      <dgm:spPr/>
      <dgm:t>
        <a:bodyPr/>
        <a:lstStyle/>
        <a:p>
          <a:endParaRPr lang="tr-TR"/>
        </a:p>
      </dgm:t>
    </dgm:pt>
    <dgm:pt modelId="{4719117C-243C-498D-9D41-8CC489880539}" type="pres">
      <dgm:prSet presAssocID="{3D6995CF-4703-4B6D-8210-EC64823C1342}" presName="node" presStyleLbl="node1" presStyleIdx="2" presStyleCnt="4">
        <dgm:presLayoutVars>
          <dgm:bulletEnabled val="1"/>
        </dgm:presLayoutVars>
      </dgm:prSet>
      <dgm:spPr/>
      <dgm:t>
        <a:bodyPr/>
        <a:lstStyle/>
        <a:p>
          <a:endParaRPr lang="tr-TR"/>
        </a:p>
      </dgm:t>
    </dgm:pt>
    <dgm:pt modelId="{A6D4CC2E-5271-4521-A846-77EA574DFA3F}" type="pres">
      <dgm:prSet presAssocID="{CBF4BF9D-7A32-4DF5-A41B-7D456F9609D1}" presName="sibTrans" presStyleCnt="0"/>
      <dgm:spPr/>
      <dgm:t>
        <a:bodyPr/>
        <a:lstStyle/>
        <a:p>
          <a:endParaRPr lang="tr-TR"/>
        </a:p>
      </dgm:t>
    </dgm:pt>
    <dgm:pt modelId="{50F3E7CA-564C-4A07-91C4-851745472C75}" type="pres">
      <dgm:prSet presAssocID="{AC5772F5-C4E9-45B5-B439-283605E3F7E1}" presName="node" presStyleLbl="node1" presStyleIdx="3" presStyleCnt="4">
        <dgm:presLayoutVars>
          <dgm:bulletEnabled val="1"/>
        </dgm:presLayoutVars>
      </dgm:prSet>
      <dgm:spPr/>
      <dgm:t>
        <a:bodyPr/>
        <a:lstStyle/>
        <a:p>
          <a:endParaRPr lang="tr-TR"/>
        </a:p>
      </dgm:t>
    </dgm:pt>
  </dgm:ptLst>
  <dgm:cxnLst>
    <dgm:cxn modelId="{F10B04AE-6366-4A30-8F26-F525C0659711}" type="presOf" srcId="{41CADEB2-EB18-4113-824E-10EB9CD44C85}" destId="{911F3C67-702B-467F-91EC-AC50D4FA6087}" srcOrd="0" destOrd="0" presId="urn:microsoft.com/office/officeart/2005/8/layout/default#31"/>
    <dgm:cxn modelId="{F97D13E3-E226-4F0C-8E55-ADECC5D858EF}" type="presOf" srcId="{6293DF63-856E-4E05-A315-65FB0A0E0752}" destId="{043F2A31-1ACF-4F48-A170-F00779A8C45D}" srcOrd="0" destOrd="0" presId="urn:microsoft.com/office/officeart/2005/8/layout/default#31"/>
    <dgm:cxn modelId="{D0257678-9AA2-44B1-BB2B-D3AE67F2FFAC}" srcId="{41CADEB2-EB18-4113-824E-10EB9CD44C85}" destId="{1A3DF655-DD55-4D7F-A5ED-3AE95581DDDF}" srcOrd="1" destOrd="0" parTransId="{624A644C-B01E-432E-8205-CB05888FF047}" sibTransId="{2D4F508B-ED75-4D44-8C5D-9B6A0A004FD9}"/>
    <dgm:cxn modelId="{2ECC69A4-5CBF-4E42-A628-4CD580E69836}" type="presOf" srcId="{AC5772F5-C4E9-45B5-B439-283605E3F7E1}" destId="{50F3E7CA-564C-4A07-91C4-851745472C75}" srcOrd="0" destOrd="0" presId="urn:microsoft.com/office/officeart/2005/8/layout/default#31"/>
    <dgm:cxn modelId="{9D05CA48-1225-4B18-B861-2FADA3C55042}" srcId="{41CADEB2-EB18-4113-824E-10EB9CD44C85}" destId="{AC5772F5-C4E9-45B5-B439-283605E3F7E1}" srcOrd="3" destOrd="0" parTransId="{393C1ABD-0C8F-4EFE-BA25-15B62EB9C1C2}" sibTransId="{CCC12AF5-D67B-4845-8016-C0068E2BF0B2}"/>
    <dgm:cxn modelId="{1F2F32D5-9331-4553-9D42-28751C410820}" type="presOf" srcId="{3D6995CF-4703-4B6D-8210-EC64823C1342}" destId="{4719117C-243C-498D-9D41-8CC489880539}" srcOrd="0" destOrd="0" presId="urn:microsoft.com/office/officeart/2005/8/layout/default#31"/>
    <dgm:cxn modelId="{647F25A2-99A1-435B-B712-496B11E3D5FE}" srcId="{41CADEB2-EB18-4113-824E-10EB9CD44C85}" destId="{6293DF63-856E-4E05-A315-65FB0A0E0752}" srcOrd="0" destOrd="0" parTransId="{C1552C3C-BADE-44E5-9F93-5805649C833B}" sibTransId="{6D674FC8-1618-48C4-8CE4-03E25A8D1B5C}"/>
    <dgm:cxn modelId="{28234004-8063-4A2C-B681-C83A9CB18C5B}" srcId="{41CADEB2-EB18-4113-824E-10EB9CD44C85}" destId="{3D6995CF-4703-4B6D-8210-EC64823C1342}" srcOrd="2" destOrd="0" parTransId="{921C2D06-C340-4BA5-A5D3-18807BEB1FF1}" sibTransId="{CBF4BF9D-7A32-4DF5-A41B-7D456F9609D1}"/>
    <dgm:cxn modelId="{75FEFC89-C1E1-4023-8521-0DA9E0BA7A03}" type="presOf" srcId="{1A3DF655-DD55-4D7F-A5ED-3AE95581DDDF}" destId="{FD2F4219-59D3-4556-95C5-A8FCCDDAB4BA}" srcOrd="0" destOrd="0" presId="urn:microsoft.com/office/officeart/2005/8/layout/default#31"/>
    <dgm:cxn modelId="{3F6367B8-727A-4028-A9C2-D6BBC12BA981}" type="presParOf" srcId="{911F3C67-702B-467F-91EC-AC50D4FA6087}" destId="{043F2A31-1ACF-4F48-A170-F00779A8C45D}" srcOrd="0" destOrd="0" presId="urn:microsoft.com/office/officeart/2005/8/layout/default#31"/>
    <dgm:cxn modelId="{AFABE6D9-015A-44ED-9472-9139F876967A}" type="presParOf" srcId="{911F3C67-702B-467F-91EC-AC50D4FA6087}" destId="{D9E37939-7891-405A-A679-83212E5EBE7B}" srcOrd="1" destOrd="0" presId="urn:microsoft.com/office/officeart/2005/8/layout/default#31"/>
    <dgm:cxn modelId="{3BDA9735-43DD-4A81-9E35-073D10BDF7FC}" type="presParOf" srcId="{911F3C67-702B-467F-91EC-AC50D4FA6087}" destId="{FD2F4219-59D3-4556-95C5-A8FCCDDAB4BA}" srcOrd="2" destOrd="0" presId="urn:microsoft.com/office/officeart/2005/8/layout/default#31"/>
    <dgm:cxn modelId="{F872673A-639A-40C7-A5CB-CADA67989108}" type="presParOf" srcId="{911F3C67-702B-467F-91EC-AC50D4FA6087}" destId="{A89C17D6-CED0-4169-94B8-0E270492FA33}" srcOrd="3" destOrd="0" presId="urn:microsoft.com/office/officeart/2005/8/layout/default#31"/>
    <dgm:cxn modelId="{FBC76E54-2B11-4169-AD18-B43245935CB0}" type="presParOf" srcId="{911F3C67-702B-467F-91EC-AC50D4FA6087}" destId="{4719117C-243C-498D-9D41-8CC489880539}" srcOrd="4" destOrd="0" presId="urn:microsoft.com/office/officeart/2005/8/layout/default#31"/>
    <dgm:cxn modelId="{B595D424-BD65-49DC-BC22-10D268E8CAF6}" type="presParOf" srcId="{911F3C67-702B-467F-91EC-AC50D4FA6087}" destId="{A6D4CC2E-5271-4521-A846-77EA574DFA3F}" srcOrd="5" destOrd="0" presId="urn:microsoft.com/office/officeart/2005/8/layout/default#31"/>
    <dgm:cxn modelId="{3FAA7339-A544-4EB6-A859-6146A4278796}" type="presParOf" srcId="{911F3C67-702B-467F-91EC-AC50D4FA6087}" destId="{50F3E7CA-564C-4A07-91C4-851745472C75}" srcOrd="6" destOrd="0" presId="urn:microsoft.com/office/officeart/2005/8/layout/default#3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3C6D19D-31E3-4745-908A-49697BF744D2}" type="doc">
      <dgm:prSet loTypeId="urn:microsoft.com/office/officeart/2005/8/layout/vList3" loCatId="list" qsTypeId="urn:microsoft.com/office/officeart/2005/8/quickstyle/simple1" qsCatId="simple" csTypeId="urn:microsoft.com/office/officeart/2005/8/colors/accent0_2" csCatId="mainScheme" phldr="1"/>
      <dgm:spPr/>
    </dgm:pt>
    <dgm:pt modelId="{768F0BD3-B0E0-42A6-A981-1946DA53792D}">
      <dgm:prSet phldrT="[Metin]" custT="1"/>
      <dgm:spPr/>
      <dgm:t>
        <a:bodyPr/>
        <a:lstStyle/>
        <a:p>
          <a:pPr algn="l"/>
          <a:r>
            <a:rPr lang="tr-TR" sz="1600" dirty="0" smtClean="0"/>
            <a:t>Üniversitemizde her türlü işlemlerde hata, usulsüzlük ve yolsuzluğun bildirilmesine ilişkin belirlenmiş olan işlem ve süreçlerin yürütülmesini sağlamak üzere Hata, Usulsüzlük ve Yolsuzlukların Bildirim Yönergesi Senato onayıyla yürürlüğe girmiş olup , tüm birimlere yazı ile duyurulmuştur.</a:t>
          </a:r>
          <a:endParaRPr lang="tr-TR" sz="1600" dirty="0"/>
        </a:p>
      </dgm:t>
    </dgm:pt>
    <dgm:pt modelId="{62CC1AF1-20C0-4D4B-ACA7-8434730BBFBD}" type="parTrans" cxnId="{5F511D16-0D28-41AF-9621-073C50A9E3EF}">
      <dgm:prSet/>
      <dgm:spPr/>
      <dgm:t>
        <a:bodyPr/>
        <a:lstStyle/>
        <a:p>
          <a:endParaRPr lang="tr-TR" sz="1600"/>
        </a:p>
      </dgm:t>
    </dgm:pt>
    <dgm:pt modelId="{26491B33-889A-40F4-98F1-89C2FA9A37E7}" type="sibTrans" cxnId="{5F511D16-0D28-41AF-9621-073C50A9E3EF}">
      <dgm:prSet/>
      <dgm:spPr/>
      <dgm:t>
        <a:bodyPr/>
        <a:lstStyle/>
        <a:p>
          <a:endParaRPr lang="tr-TR" sz="1600"/>
        </a:p>
      </dgm:t>
    </dgm:pt>
    <dgm:pt modelId="{5B5573F6-C8D1-4748-8DAB-DE257952092E}">
      <dgm:prSet phldrT="[Metin]" custT="1"/>
      <dgm:spPr/>
      <dgm:t>
        <a:bodyPr/>
        <a:lstStyle/>
        <a:p>
          <a:pPr algn="l"/>
          <a:r>
            <a:rPr lang="tr-TR" sz="1600" dirty="0" smtClean="0"/>
            <a:t>Üniversitemiz Kayıt ve Dosyalama Yönergesi gelen talepler doğrultusunda revize edilerek, Senato kararıyla yürürlüğe girmiş ve tüm birimlere yazı ile duyurulmuştur.</a:t>
          </a:r>
          <a:endParaRPr lang="tr-TR" sz="1600" dirty="0"/>
        </a:p>
      </dgm:t>
    </dgm:pt>
    <dgm:pt modelId="{1824DB20-A7F4-4E31-9503-A1D7D227E45D}" type="parTrans" cxnId="{E1BDFBF0-7C13-43EF-A000-A5330B8CE022}">
      <dgm:prSet/>
      <dgm:spPr/>
      <dgm:t>
        <a:bodyPr/>
        <a:lstStyle/>
        <a:p>
          <a:endParaRPr lang="tr-TR" sz="1600"/>
        </a:p>
      </dgm:t>
    </dgm:pt>
    <dgm:pt modelId="{F60F1316-8790-461B-8822-E090EFCA9439}" type="sibTrans" cxnId="{E1BDFBF0-7C13-43EF-A000-A5330B8CE022}">
      <dgm:prSet/>
      <dgm:spPr/>
      <dgm:t>
        <a:bodyPr/>
        <a:lstStyle/>
        <a:p>
          <a:endParaRPr lang="tr-TR" sz="1600"/>
        </a:p>
      </dgm:t>
    </dgm:pt>
    <dgm:pt modelId="{B12E7A32-0C82-4EA2-B114-B2031920AF82}">
      <dgm:prSet phldrT="[Metin]" custT="1"/>
      <dgm:spPr/>
      <dgm:t>
        <a:bodyPr/>
        <a:lstStyle/>
        <a:p>
          <a:pPr algn="l"/>
          <a:r>
            <a:rPr lang="tr-TR" sz="1600" dirty="0" smtClean="0"/>
            <a:t>Kurumumuzda</a:t>
          </a:r>
          <a:r>
            <a:rPr lang="tr-TR" sz="1600" baseline="0" dirty="0" smtClean="0"/>
            <a:t> iletişim Koordinatörlüğü kurularak çalışma usul ve esasları belirlenmiştir.</a:t>
          </a:r>
          <a:endParaRPr lang="tr-TR" sz="1600" dirty="0"/>
        </a:p>
      </dgm:t>
    </dgm:pt>
    <dgm:pt modelId="{E757C8CA-1A4B-4599-8110-6D8A07D1D31E}" type="parTrans" cxnId="{9368F463-C245-471A-BB1F-7F851C6E1B3A}">
      <dgm:prSet/>
      <dgm:spPr/>
      <dgm:t>
        <a:bodyPr/>
        <a:lstStyle/>
        <a:p>
          <a:endParaRPr lang="tr-TR" sz="1600"/>
        </a:p>
      </dgm:t>
    </dgm:pt>
    <dgm:pt modelId="{7EDD3038-329C-45DB-825C-CEF83BF5AE0A}" type="sibTrans" cxnId="{9368F463-C245-471A-BB1F-7F851C6E1B3A}">
      <dgm:prSet/>
      <dgm:spPr/>
      <dgm:t>
        <a:bodyPr/>
        <a:lstStyle/>
        <a:p>
          <a:endParaRPr lang="tr-TR" sz="1600"/>
        </a:p>
      </dgm:t>
    </dgm:pt>
    <dgm:pt modelId="{D887165E-61C5-42E0-A32E-9F8BE08587FF}" type="pres">
      <dgm:prSet presAssocID="{E3C6D19D-31E3-4745-908A-49697BF744D2}" presName="linearFlow" presStyleCnt="0">
        <dgm:presLayoutVars>
          <dgm:dir/>
          <dgm:resizeHandles val="exact"/>
        </dgm:presLayoutVars>
      </dgm:prSet>
      <dgm:spPr/>
    </dgm:pt>
    <dgm:pt modelId="{7D25776F-247E-4FEF-AF15-EDCA45BF40AB}" type="pres">
      <dgm:prSet presAssocID="{768F0BD3-B0E0-42A6-A981-1946DA53792D}" presName="composite" presStyleCnt="0"/>
      <dgm:spPr/>
    </dgm:pt>
    <dgm:pt modelId="{2221A9DA-F31F-4F6B-93E8-DED97AFE0683}" type="pres">
      <dgm:prSet presAssocID="{768F0BD3-B0E0-42A6-A981-1946DA53792D}" presName="imgShp" presStyleLbl="fgImgPlace1" presStyleIdx="0" presStyleCnt="3"/>
      <dgm:spPr/>
    </dgm:pt>
    <dgm:pt modelId="{EEE6A997-0960-4494-82A7-1287E2A87EB7}" type="pres">
      <dgm:prSet presAssocID="{768F0BD3-B0E0-42A6-A981-1946DA53792D}" presName="txShp" presStyleLbl="node1" presStyleIdx="0" presStyleCnt="3">
        <dgm:presLayoutVars>
          <dgm:bulletEnabled val="1"/>
        </dgm:presLayoutVars>
      </dgm:prSet>
      <dgm:spPr/>
      <dgm:t>
        <a:bodyPr/>
        <a:lstStyle/>
        <a:p>
          <a:endParaRPr lang="tr-TR"/>
        </a:p>
      </dgm:t>
    </dgm:pt>
    <dgm:pt modelId="{01B85160-DDAE-458D-8017-06910B8DD1A0}" type="pres">
      <dgm:prSet presAssocID="{26491B33-889A-40F4-98F1-89C2FA9A37E7}" presName="spacing" presStyleCnt="0"/>
      <dgm:spPr/>
    </dgm:pt>
    <dgm:pt modelId="{13B2A683-14D3-4164-9F3A-F340048F4FFC}" type="pres">
      <dgm:prSet presAssocID="{5B5573F6-C8D1-4748-8DAB-DE257952092E}" presName="composite" presStyleCnt="0"/>
      <dgm:spPr/>
    </dgm:pt>
    <dgm:pt modelId="{89527FBC-A50E-4FB9-9365-D8CD603F72A7}" type="pres">
      <dgm:prSet presAssocID="{5B5573F6-C8D1-4748-8DAB-DE257952092E}" presName="imgShp" presStyleLbl="fgImgPlace1" presStyleIdx="1" presStyleCnt="3"/>
      <dgm:spPr/>
    </dgm:pt>
    <dgm:pt modelId="{AF1D2481-9D81-44FA-98D2-DCB3864A9C7D}" type="pres">
      <dgm:prSet presAssocID="{5B5573F6-C8D1-4748-8DAB-DE257952092E}" presName="txShp" presStyleLbl="node1" presStyleIdx="1" presStyleCnt="3">
        <dgm:presLayoutVars>
          <dgm:bulletEnabled val="1"/>
        </dgm:presLayoutVars>
      </dgm:prSet>
      <dgm:spPr/>
      <dgm:t>
        <a:bodyPr/>
        <a:lstStyle/>
        <a:p>
          <a:endParaRPr lang="tr-TR"/>
        </a:p>
      </dgm:t>
    </dgm:pt>
    <dgm:pt modelId="{16D361CE-AC3D-49D9-AC7E-6AEE333B77F5}" type="pres">
      <dgm:prSet presAssocID="{F60F1316-8790-461B-8822-E090EFCA9439}" presName="spacing" presStyleCnt="0"/>
      <dgm:spPr/>
    </dgm:pt>
    <dgm:pt modelId="{6AA7CFC4-F1E3-4ED5-84D0-192270F00EE6}" type="pres">
      <dgm:prSet presAssocID="{B12E7A32-0C82-4EA2-B114-B2031920AF82}" presName="composite" presStyleCnt="0"/>
      <dgm:spPr/>
    </dgm:pt>
    <dgm:pt modelId="{32F1F7F0-43E0-467B-9CD3-612B2B7D4727}" type="pres">
      <dgm:prSet presAssocID="{B12E7A32-0C82-4EA2-B114-B2031920AF82}" presName="imgShp" presStyleLbl="fgImgPlace1" presStyleIdx="2" presStyleCnt="3"/>
      <dgm:spPr/>
    </dgm:pt>
    <dgm:pt modelId="{44A924E5-1E33-47C2-B44D-2E57F2999F47}" type="pres">
      <dgm:prSet presAssocID="{B12E7A32-0C82-4EA2-B114-B2031920AF82}" presName="txShp" presStyleLbl="node1" presStyleIdx="2" presStyleCnt="3">
        <dgm:presLayoutVars>
          <dgm:bulletEnabled val="1"/>
        </dgm:presLayoutVars>
      </dgm:prSet>
      <dgm:spPr/>
      <dgm:t>
        <a:bodyPr/>
        <a:lstStyle/>
        <a:p>
          <a:endParaRPr lang="tr-TR"/>
        </a:p>
      </dgm:t>
    </dgm:pt>
  </dgm:ptLst>
  <dgm:cxnLst>
    <dgm:cxn modelId="{F5665FC2-429D-4FC3-8A69-447AC5B0BA37}" type="presOf" srcId="{B12E7A32-0C82-4EA2-B114-B2031920AF82}" destId="{44A924E5-1E33-47C2-B44D-2E57F2999F47}" srcOrd="0" destOrd="0" presId="urn:microsoft.com/office/officeart/2005/8/layout/vList3"/>
    <dgm:cxn modelId="{5F511D16-0D28-41AF-9621-073C50A9E3EF}" srcId="{E3C6D19D-31E3-4745-908A-49697BF744D2}" destId="{768F0BD3-B0E0-42A6-A981-1946DA53792D}" srcOrd="0" destOrd="0" parTransId="{62CC1AF1-20C0-4D4B-ACA7-8434730BBFBD}" sibTransId="{26491B33-889A-40F4-98F1-89C2FA9A37E7}"/>
    <dgm:cxn modelId="{7571FC02-710D-4946-BD10-FE9335434E3A}" type="presOf" srcId="{5B5573F6-C8D1-4748-8DAB-DE257952092E}" destId="{AF1D2481-9D81-44FA-98D2-DCB3864A9C7D}" srcOrd="0" destOrd="0" presId="urn:microsoft.com/office/officeart/2005/8/layout/vList3"/>
    <dgm:cxn modelId="{CB77AB26-5355-4F71-8A56-09CAC1050296}" type="presOf" srcId="{768F0BD3-B0E0-42A6-A981-1946DA53792D}" destId="{EEE6A997-0960-4494-82A7-1287E2A87EB7}" srcOrd="0" destOrd="0" presId="urn:microsoft.com/office/officeart/2005/8/layout/vList3"/>
    <dgm:cxn modelId="{9368F463-C245-471A-BB1F-7F851C6E1B3A}" srcId="{E3C6D19D-31E3-4745-908A-49697BF744D2}" destId="{B12E7A32-0C82-4EA2-B114-B2031920AF82}" srcOrd="2" destOrd="0" parTransId="{E757C8CA-1A4B-4599-8110-6D8A07D1D31E}" sibTransId="{7EDD3038-329C-45DB-825C-CEF83BF5AE0A}"/>
    <dgm:cxn modelId="{E1BDFBF0-7C13-43EF-A000-A5330B8CE022}" srcId="{E3C6D19D-31E3-4745-908A-49697BF744D2}" destId="{5B5573F6-C8D1-4748-8DAB-DE257952092E}" srcOrd="1" destOrd="0" parTransId="{1824DB20-A7F4-4E31-9503-A1D7D227E45D}" sibTransId="{F60F1316-8790-461B-8822-E090EFCA9439}"/>
    <dgm:cxn modelId="{91DFC6B1-3CF9-441E-9D1B-FF89E0344BD5}" type="presOf" srcId="{E3C6D19D-31E3-4745-908A-49697BF744D2}" destId="{D887165E-61C5-42E0-A32E-9F8BE08587FF}" srcOrd="0" destOrd="0" presId="urn:microsoft.com/office/officeart/2005/8/layout/vList3"/>
    <dgm:cxn modelId="{69C9AD2B-27E9-441C-8F6A-6363366D6DCB}" type="presParOf" srcId="{D887165E-61C5-42E0-A32E-9F8BE08587FF}" destId="{7D25776F-247E-4FEF-AF15-EDCA45BF40AB}" srcOrd="0" destOrd="0" presId="urn:microsoft.com/office/officeart/2005/8/layout/vList3"/>
    <dgm:cxn modelId="{8F59A996-A2B6-4B2D-883A-33E04F9CD558}" type="presParOf" srcId="{7D25776F-247E-4FEF-AF15-EDCA45BF40AB}" destId="{2221A9DA-F31F-4F6B-93E8-DED97AFE0683}" srcOrd="0" destOrd="0" presId="urn:microsoft.com/office/officeart/2005/8/layout/vList3"/>
    <dgm:cxn modelId="{E0DAE798-033B-401E-B99B-DF46804C8CCC}" type="presParOf" srcId="{7D25776F-247E-4FEF-AF15-EDCA45BF40AB}" destId="{EEE6A997-0960-4494-82A7-1287E2A87EB7}" srcOrd="1" destOrd="0" presId="urn:microsoft.com/office/officeart/2005/8/layout/vList3"/>
    <dgm:cxn modelId="{3AB2D8F1-CC1C-4A9F-B816-416E075EF474}" type="presParOf" srcId="{D887165E-61C5-42E0-A32E-9F8BE08587FF}" destId="{01B85160-DDAE-458D-8017-06910B8DD1A0}" srcOrd="1" destOrd="0" presId="urn:microsoft.com/office/officeart/2005/8/layout/vList3"/>
    <dgm:cxn modelId="{8CF9E00D-A454-459C-B784-72FCB05767FB}" type="presParOf" srcId="{D887165E-61C5-42E0-A32E-9F8BE08587FF}" destId="{13B2A683-14D3-4164-9F3A-F340048F4FFC}" srcOrd="2" destOrd="0" presId="urn:microsoft.com/office/officeart/2005/8/layout/vList3"/>
    <dgm:cxn modelId="{3CDD90FD-9187-4258-878A-071C2AABF010}" type="presParOf" srcId="{13B2A683-14D3-4164-9F3A-F340048F4FFC}" destId="{89527FBC-A50E-4FB9-9365-D8CD603F72A7}" srcOrd="0" destOrd="0" presId="urn:microsoft.com/office/officeart/2005/8/layout/vList3"/>
    <dgm:cxn modelId="{75506875-C873-4C8B-B542-FD8A95E4ED3E}" type="presParOf" srcId="{13B2A683-14D3-4164-9F3A-F340048F4FFC}" destId="{AF1D2481-9D81-44FA-98D2-DCB3864A9C7D}" srcOrd="1" destOrd="0" presId="urn:microsoft.com/office/officeart/2005/8/layout/vList3"/>
    <dgm:cxn modelId="{4AF52224-487C-40F5-BCDA-2178B0D3059C}" type="presParOf" srcId="{D887165E-61C5-42E0-A32E-9F8BE08587FF}" destId="{16D361CE-AC3D-49D9-AC7E-6AEE333B77F5}" srcOrd="3" destOrd="0" presId="urn:microsoft.com/office/officeart/2005/8/layout/vList3"/>
    <dgm:cxn modelId="{AE349607-B23F-4BDE-ACFC-01161CBBF2F0}" type="presParOf" srcId="{D887165E-61C5-42E0-A32E-9F8BE08587FF}" destId="{6AA7CFC4-F1E3-4ED5-84D0-192270F00EE6}" srcOrd="4" destOrd="0" presId="urn:microsoft.com/office/officeart/2005/8/layout/vList3"/>
    <dgm:cxn modelId="{951D9E4A-A27D-45EB-BB87-44B2AAE9CE07}" type="presParOf" srcId="{6AA7CFC4-F1E3-4ED5-84D0-192270F00EE6}" destId="{32F1F7F0-43E0-467B-9CD3-612B2B7D4727}" srcOrd="0" destOrd="0" presId="urn:microsoft.com/office/officeart/2005/8/layout/vList3"/>
    <dgm:cxn modelId="{A065D70A-E207-4A7D-BD41-3E8DA46C59C7}" type="presParOf" srcId="{6AA7CFC4-F1E3-4ED5-84D0-192270F00EE6}" destId="{44A924E5-1E33-47C2-B44D-2E57F2999F47}" srcOrd="1" destOrd="0" presId="urn:microsoft.com/office/officeart/2005/8/layout/v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9A5A66C-DE95-42D3-8341-365BE83B88B2}" type="doc">
      <dgm:prSet loTypeId="urn:microsoft.com/office/officeart/2005/8/layout/default#33" loCatId="list" qsTypeId="urn:microsoft.com/office/officeart/2005/8/quickstyle/simple1" qsCatId="simple" csTypeId="urn:microsoft.com/office/officeart/2005/8/colors/accent0_3" csCatId="mainScheme" phldr="1"/>
      <dgm:spPr/>
      <dgm:t>
        <a:bodyPr/>
        <a:lstStyle/>
        <a:p>
          <a:endParaRPr lang="tr-TR"/>
        </a:p>
      </dgm:t>
    </dgm:pt>
    <dgm:pt modelId="{2958ED01-8A50-4E52-9744-B00577E81EEF}">
      <dgm:prSet phldrT="[Metin]"/>
      <dgm:spPr/>
      <dgm:t>
        <a:bodyPr/>
        <a:lstStyle/>
        <a:p>
          <a:r>
            <a:rPr lang="tr-TR" b="1" dirty="0" smtClean="0"/>
            <a:t>Standart 17:</a:t>
          </a:r>
          <a:r>
            <a:rPr lang="tr-TR" dirty="0" smtClean="0"/>
            <a:t> </a:t>
          </a:r>
        </a:p>
        <a:p>
          <a:r>
            <a:rPr lang="tr-TR" dirty="0" smtClean="0"/>
            <a:t>İç kontrolün değerlendirilmesi</a:t>
          </a:r>
          <a:endParaRPr lang="tr-TR" dirty="0"/>
        </a:p>
      </dgm:t>
    </dgm:pt>
    <dgm:pt modelId="{39613F48-BA62-445A-AE80-6084B4274B25}" type="parTrans" cxnId="{C407B985-4FFB-40C5-B018-1051D5049E0D}">
      <dgm:prSet/>
      <dgm:spPr/>
      <dgm:t>
        <a:bodyPr/>
        <a:lstStyle/>
        <a:p>
          <a:endParaRPr lang="tr-TR"/>
        </a:p>
      </dgm:t>
    </dgm:pt>
    <dgm:pt modelId="{7E77A630-A8EE-49CC-B55C-543993FD2154}" type="sibTrans" cxnId="{C407B985-4FFB-40C5-B018-1051D5049E0D}">
      <dgm:prSet/>
      <dgm:spPr/>
      <dgm:t>
        <a:bodyPr/>
        <a:lstStyle/>
        <a:p>
          <a:endParaRPr lang="tr-TR"/>
        </a:p>
      </dgm:t>
    </dgm:pt>
    <dgm:pt modelId="{8F9CF896-48D5-445D-9B66-8F1EFC4FA2E0}">
      <dgm:prSet phldrT="[Metin]"/>
      <dgm:spPr/>
      <dgm:t>
        <a:bodyPr/>
        <a:lstStyle/>
        <a:p>
          <a:r>
            <a:rPr lang="tr-TR" b="1" dirty="0" smtClean="0"/>
            <a:t>Standart 18:</a:t>
          </a:r>
          <a:r>
            <a:rPr lang="tr-TR" dirty="0" smtClean="0"/>
            <a:t> </a:t>
          </a:r>
        </a:p>
        <a:p>
          <a:r>
            <a:rPr lang="tr-TR" dirty="0" smtClean="0"/>
            <a:t>İç denetim</a:t>
          </a:r>
          <a:endParaRPr lang="tr-TR" dirty="0"/>
        </a:p>
      </dgm:t>
    </dgm:pt>
    <dgm:pt modelId="{85203160-F60C-45FD-9F8E-8B685B1C3EF1}" type="parTrans" cxnId="{57B65E21-74C1-486E-889A-9883939EA6E9}">
      <dgm:prSet/>
      <dgm:spPr/>
      <dgm:t>
        <a:bodyPr/>
        <a:lstStyle/>
        <a:p>
          <a:endParaRPr lang="tr-TR"/>
        </a:p>
      </dgm:t>
    </dgm:pt>
    <dgm:pt modelId="{A2EB1503-B3BB-4881-A011-BCACE66DFEB3}" type="sibTrans" cxnId="{57B65E21-74C1-486E-889A-9883939EA6E9}">
      <dgm:prSet/>
      <dgm:spPr/>
      <dgm:t>
        <a:bodyPr/>
        <a:lstStyle/>
        <a:p>
          <a:endParaRPr lang="tr-TR"/>
        </a:p>
      </dgm:t>
    </dgm:pt>
    <dgm:pt modelId="{C803F61F-F5D3-4BEE-BD5C-FF63062BD05E}" type="pres">
      <dgm:prSet presAssocID="{B9A5A66C-DE95-42D3-8341-365BE83B88B2}" presName="diagram" presStyleCnt="0">
        <dgm:presLayoutVars>
          <dgm:dir/>
          <dgm:resizeHandles val="exact"/>
        </dgm:presLayoutVars>
      </dgm:prSet>
      <dgm:spPr/>
      <dgm:t>
        <a:bodyPr/>
        <a:lstStyle/>
        <a:p>
          <a:endParaRPr lang="tr-TR"/>
        </a:p>
      </dgm:t>
    </dgm:pt>
    <dgm:pt modelId="{8AE62A19-8E8A-45A3-9A03-03D8F3CBE55A}" type="pres">
      <dgm:prSet presAssocID="{2958ED01-8A50-4E52-9744-B00577E81EEF}" presName="node" presStyleLbl="node1" presStyleIdx="0" presStyleCnt="2">
        <dgm:presLayoutVars>
          <dgm:bulletEnabled val="1"/>
        </dgm:presLayoutVars>
      </dgm:prSet>
      <dgm:spPr/>
      <dgm:t>
        <a:bodyPr/>
        <a:lstStyle/>
        <a:p>
          <a:endParaRPr lang="tr-TR"/>
        </a:p>
      </dgm:t>
    </dgm:pt>
    <dgm:pt modelId="{83058920-0667-4C72-A013-762E437681CB}" type="pres">
      <dgm:prSet presAssocID="{7E77A630-A8EE-49CC-B55C-543993FD2154}" presName="sibTrans" presStyleCnt="0"/>
      <dgm:spPr/>
      <dgm:t>
        <a:bodyPr/>
        <a:lstStyle/>
        <a:p>
          <a:endParaRPr lang="tr-TR"/>
        </a:p>
      </dgm:t>
    </dgm:pt>
    <dgm:pt modelId="{6965C904-2FDF-4ADE-B56E-CF61F2C95C21}" type="pres">
      <dgm:prSet presAssocID="{8F9CF896-48D5-445D-9B66-8F1EFC4FA2E0}" presName="node" presStyleLbl="node1" presStyleIdx="1" presStyleCnt="2">
        <dgm:presLayoutVars>
          <dgm:bulletEnabled val="1"/>
        </dgm:presLayoutVars>
      </dgm:prSet>
      <dgm:spPr/>
      <dgm:t>
        <a:bodyPr/>
        <a:lstStyle/>
        <a:p>
          <a:endParaRPr lang="tr-TR"/>
        </a:p>
      </dgm:t>
    </dgm:pt>
  </dgm:ptLst>
  <dgm:cxnLst>
    <dgm:cxn modelId="{9102D881-B7B6-48F5-B8C7-147284376085}" type="presOf" srcId="{B9A5A66C-DE95-42D3-8341-365BE83B88B2}" destId="{C803F61F-F5D3-4BEE-BD5C-FF63062BD05E}" srcOrd="0" destOrd="0" presId="urn:microsoft.com/office/officeart/2005/8/layout/default#33"/>
    <dgm:cxn modelId="{5272C272-6965-4164-B9E9-40BA8669D16C}" type="presOf" srcId="{2958ED01-8A50-4E52-9744-B00577E81EEF}" destId="{8AE62A19-8E8A-45A3-9A03-03D8F3CBE55A}" srcOrd="0" destOrd="0" presId="urn:microsoft.com/office/officeart/2005/8/layout/default#33"/>
    <dgm:cxn modelId="{C407B985-4FFB-40C5-B018-1051D5049E0D}" srcId="{B9A5A66C-DE95-42D3-8341-365BE83B88B2}" destId="{2958ED01-8A50-4E52-9744-B00577E81EEF}" srcOrd="0" destOrd="0" parTransId="{39613F48-BA62-445A-AE80-6084B4274B25}" sibTransId="{7E77A630-A8EE-49CC-B55C-543993FD2154}"/>
    <dgm:cxn modelId="{57B65E21-74C1-486E-889A-9883939EA6E9}" srcId="{B9A5A66C-DE95-42D3-8341-365BE83B88B2}" destId="{8F9CF896-48D5-445D-9B66-8F1EFC4FA2E0}" srcOrd="1" destOrd="0" parTransId="{85203160-F60C-45FD-9F8E-8B685B1C3EF1}" sibTransId="{A2EB1503-B3BB-4881-A011-BCACE66DFEB3}"/>
    <dgm:cxn modelId="{64D890F9-514A-4926-B8FD-25C749A98F45}" type="presOf" srcId="{8F9CF896-48D5-445D-9B66-8F1EFC4FA2E0}" destId="{6965C904-2FDF-4ADE-B56E-CF61F2C95C21}" srcOrd="0" destOrd="0" presId="urn:microsoft.com/office/officeart/2005/8/layout/default#33"/>
    <dgm:cxn modelId="{A9FD6C67-E2C4-4C0C-9FA7-04F29B50768F}" type="presParOf" srcId="{C803F61F-F5D3-4BEE-BD5C-FF63062BD05E}" destId="{8AE62A19-8E8A-45A3-9A03-03D8F3CBE55A}" srcOrd="0" destOrd="0" presId="urn:microsoft.com/office/officeart/2005/8/layout/default#33"/>
    <dgm:cxn modelId="{76311851-BEBD-4BF7-BE45-6C696B59ECBF}" type="presParOf" srcId="{C803F61F-F5D3-4BEE-BD5C-FF63062BD05E}" destId="{83058920-0667-4C72-A013-762E437681CB}" srcOrd="1" destOrd="0" presId="urn:microsoft.com/office/officeart/2005/8/layout/default#33"/>
    <dgm:cxn modelId="{ABC8E381-DBAF-40C7-9174-FA4DA70B37C4}" type="presParOf" srcId="{C803F61F-F5D3-4BEE-BD5C-FF63062BD05E}" destId="{6965C904-2FDF-4ADE-B56E-CF61F2C95C21}" srcOrd="2" destOrd="0" presId="urn:microsoft.com/office/officeart/2005/8/layout/default#3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ACC8AF-2983-4DB0-89A3-7DD8BE613A83}">
      <dsp:nvSpPr>
        <dsp:cNvPr id="0" name=""/>
        <dsp:cNvSpPr/>
      </dsp:nvSpPr>
      <dsp:spPr>
        <a:xfrm>
          <a:off x="0" y="15267"/>
          <a:ext cx="8229600" cy="486107"/>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tr-TR" sz="1400" b="1" kern="1200" dirty="0" smtClean="0"/>
            <a:t>Yanılgı:</a:t>
          </a:r>
          <a:r>
            <a:rPr lang="tr-TR" sz="1400" kern="1200" dirty="0" smtClean="0"/>
            <a:t> İç kontrol bir kere kurulan ve uygulanan bir sistemdir.</a:t>
          </a:r>
          <a:endParaRPr lang="tr-TR" sz="1400" kern="1200" dirty="0"/>
        </a:p>
      </dsp:txBody>
      <dsp:txXfrm>
        <a:off x="23730" y="38997"/>
        <a:ext cx="8182140" cy="438647"/>
      </dsp:txXfrm>
    </dsp:sp>
    <dsp:sp modelId="{991231CC-E0DF-49A3-82E9-965CAF28CFC4}">
      <dsp:nvSpPr>
        <dsp:cNvPr id="0" name=""/>
        <dsp:cNvSpPr/>
      </dsp:nvSpPr>
      <dsp:spPr>
        <a:xfrm>
          <a:off x="0" y="501374"/>
          <a:ext cx="8229600" cy="298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17780" rIns="99568" bIns="17780" numCol="1" spcCol="1270" anchor="t" anchorCtr="0">
          <a:noAutofit/>
        </a:bodyPr>
        <a:lstStyle/>
        <a:p>
          <a:pPr marL="114300" lvl="1" indent="-114300" algn="l" defTabSz="622300">
            <a:lnSpc>
              <a:spcPct val="90000"/>
            </a:lnSpc>
            <a:spcBef>
              <a:spcPct val="0"/>
            </a:spcBef>
            <a:spcAft>
              <a:spcPct val="20000"/>
            </a:spcAft>
            <a:buChar char="••"/>
          </a:pPr>
          <a:r>
            <a:rPr lang="tr-TR" sz="1400" b="1" kern="1200" dirty="0" smtClean="0">
              <a:solidFill>
                <a:schemeClr val="tx1">
                  <a:lumMod val="75000"/>
                  <a:lumOff val="25000"/>
                </a:schemeClr>
              </a:solidFill>
            </a:rPr>
            <a:t>Doğrusu;</a:t>
          </a:r>
          <a:r>
            <a:rPr lang="tr-TR" sz="1400" kern="1200" dirty="0" smtClean="0">
              <a:solidFill>
                <a:schemeClr val="tx1">
                  <a:lumMod val="75000"/>
                  <a:lumOff val="25000"/>
                </a:schemeClr>
              </a:solidFill>
            </a:rPr>
            <a:t> İç kontrol dinamik bir süreçtir. Sürekli gözden geçirilmesi ve gerektiğinde geliştirilmesi gerekir.</a:t>
          </a:r>
          <a:endParaRPr lang="tr-TR" sz="1400" kern="1200" dirty="0">
            <a:solidFill>
              <a:schemeClr val="tx1">
                <a:lumMod val="75000"/>
                <a:lumOff val="25000"/>
              </a:schemeClr>
            </a:solidFill>
          </a:endParaRPr>
        </a:p>
      </dsp:txBody>
      <dsp:txXfrm>
        <a:off x="0" y="501374"/>
        <a:ext cx="8229600" cy="298080"/>
      </dsp:txXfrm>
    </dsp:sp>
    <dsp:sp modelId="{DED0460A-B5D0-4E11-B1A5-3BCC3E8902C6}">
      <dsp:nvSpPr>
        <dsp:cNvPr id="0" name=""/>
        <dsp:cNvSpPr/>
      </dsp:nvSpPr>
      <dsp:spPr>
        <a:xfrm>
          <a:off x="0" y="799454"/>
          <a:ext cx="8229600" cy="618346"/>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tr-TR" sz="1400" b="1" kern="1200" dirty="0" smtClean="0"/>
            <a:t>Yanılgı:</a:t>
          </a:r>
          <a:r>
            <a:rPr lang="tr-TR" sz="1400" kern="1200" dirty="0" smtClean="0"/>
            <a:t> İç kontrol kurumun ana faaliyetlerinin yerine getirilmesinde zaman kaybına neden olur. İç kontrol bürokrasi yaratır ve çalışanları oyalar.</a:t>
          </a:r>
          <a:endParaRPr lang="tr-TR" sz="1400" kern="1200" dirty="0"/>
        </a:p>
      </dsp:txBody>
      <dsp:txXfrm>
        <a:off x="30185" y="829639"/>
        <a:ext cx="8169230" cy="557976"/>
      </dsp:txXfrm>
    </dsp:sp>
    <dsp:sp modelId="{0D567FFA-ED5C-4E65-B45B-9A538466FA02}">
      <dsp:nvSpPr>
        <dsp:cNvPr id="0" name=""/>
        <dsp:cNvSpPr/>
      </dsp:nvSpPr>
      <dsp:spPr>
        <a:xfrm>
          <a:off x="0" y="1417801"/>
          <a:ext cx="8229600" cy="633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17780" rIns="99568" bIns="17780" numCol="1" spcCol="1270" anchor="t" anchorCtr="0">
          <a:noAutofit/>
        </a:bodyPr>
        <a:lstStyle/>
        <a:p>
          <a:pPr marL="114300" lvl="1" indent="-114300" algn="l" defTabSz="622300">
            <a:lnSpc>
              <a:spcPct val="90000"/>
            </a:lnSpc>
            <a:spcBef>
              <a:spcPct val="0"/>
            </a:spcBef>
            <a:spcAft>
              <a:spcPct val="20000"/>
            </a:spcAft>
            <a:buChar char="••"/>
          </a:pPr>
          <a:r>
            <a:rPr lang="tr-TR" sz="1400" b="1" kern="1200" dirty="0" smtClean="0">
              <a:solidFill>
                <a:schemeClr val="tx1">
                  <a:lumMod val="75000"/>
                  <a:lumOff val="25000"/>
                </a:schemeClr>
              </a:solidFill>
            </a:rPr>
            <a:t>Doğrusu;</a:t>
          </a:r>
          <a:r>
            <a:rPr lang="tr-TR" sz="1400" kern="1200" dirty="0" smtClean="0">
              <a:solidFill>
                <a:schemeClr val="tx1">
                  <a:lumMod val="75000"/>
                  <a:lumOff val="25000"/>
                </a:schemeClr>
              </a:solidFill>
            </a:rPr>
            <a:t> İç kontrol iş süreçlerinin “içine” yerleştirildiğinde ana faaliyetlerin daha etkin gerçekleştirilmesine yardımcı olur. İç kontrol süreçlere ilave yapılan işler olarak düşünülmemeli ve süreçlerin bir parçası olarak tasarlanmalıdır.</a:t>
          </a:r>
          <a:endParaRPr lang="tr-TR" sz="1400" kern="1200" dirty="0">
            <a:solidFill>
              <a:schemeClr val="tx1">
                <a:lumMod val="75000"/>
                <a:lumOff val="25000"/>
              </a:schemeClr>
            </a:solidFill>
          </a:endParaRPr>
        </a:p>
      </dsp:txBody>
      <dsp:txXfrm>
        <a:off x="0" y="1417801"/>
        <a:ext cx="8229600" cy="633420"/>
      </dsp:txXfrm>
    </dsp:sp>
    <dsp:sp modelId="{AA34FCA9-E8C9-4EA8-A560-313975D9CF21}">
      <dsp:nvSpPr>
        <dsp:cNvPr id="0" name=""/>
        <dsp:cNvSpPr/>
      </dsp:nvSpPr>
      <dsp:spPr>
        <a:xfrm>
          <a:off x="0" y="2051221"/>
          <a:ext cx="8229600" cy="501203"/>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tr-TR" sz="1400" b="1" kern="1200" dirty="0" smtClean="0"/>
            <a:t>Yanılgı:</a:t>
          </a:r>
          <a:r>
            <a:rPr lang="tr-TR" sz="1400" kern="1200" dirty="0" smtClean="0"/>
            <a:t> İç kontrol ön mali kontrolden oluşur ve evrakların kontrolünden ibarettir.</a:t>
          </a:r>
          <a:endParaRPr lang="tr-TR" sz="1400" kern="1200" dirty="0"/>
        </a:p>
      </dsp:txBody>
      <dsp:txXfrm>
        <a:off x="24467" y="2075688"/>
        <a:ext cx="8180666" cy="452269"/>
      </dsp:txXfrm>
    </dsp:sp>
    <dsp:sp modelId="{B82BB00F-DE47-42CE-98E7-DB0973C39267}">
      <dsp:nvSpPr>
        <dsp:cNvPr id="0" name=""/>
        <dsp:cNvSpPr/>
      </dsp:nvSpPr>
      <dsp:spPr>
        <a:xfrm>
          <a:off x="0" y="2552425"/>
          <a:ext cx="8229600" cy="633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17780" rIns="99568" bIns="17780" numCol="1" spcCol="1270" anchor="t" anchorCtr="0">
          <a:noAutofit/>
        </a:bodyPr>
        <a:lstStyle/>
        <a:p>
          <a:pPr marL="114300" lvl="1" indent="-114300" algn="l" defTabSz="622300">
            <a:lnSpc>
              <a:spcPct val="90000"/>
            </a:lnSpc>
            <a:spcBef>
              <a:spcPct val="0"/>
            </a:spcBef>
            <a:spcAft>
              <a:spcPct val="20000"/>
            </a:spcAft>
            <a:buChar char="••"/>
          </a:pPr>
          <a:r>
            <a:rPr lang="tr-TR" sz="1400" b="1" kern="1200" dirty="0" smtClean="0">
              <a:solidFill>
                <a:schemeClr val="tx1">
                  <a:lumMod val="75000"/>
                  <a:lumOff val="25000"/>
                </a:schemeClr>
              </a:solidFill>
            </a:rPr>
            <a:t>Doğrusu;</a:t>
          </a:r>
          <a:r>
            <a:rPr lang="tr-TR" sz="1400" kern="1200" dirty="0" smtClean="0">
              <a:solidFill>
                <a:schemeClr val="tx1">
                  <a:lumMod val="75000"/>
                  <a:lumOff val="25000"/>
                </a:schemeClr>
              </a:solidFill>
            </a:rPr>
            <a:t> İç kontrol ön mali kontrolden ibaret değildir. Ön mali kontrol sadece mali karar ve işlemler üzerinde gerçekleştirilir. İç kontrol ise bir idarenin yürüttüğü faaliyet ve süreçleri de içerecek şekilde, idarenin bütününü kapsayan bir sistemdir. </a:t>
          </a:r>
          <a:endParaRPr lang="tr-TR" sz="1400" kern="1200" dirty="0">
            <a:solidFill>
              <a:schemeClr val="tx1">
                <a:lumMod val="75000"/>
                <a:lumOff val="25000"/>
              </a:schemeClr>
            </a:solidFill>
          </a:endParaRPr>
        </a:p>
      </dsp:txBody>
      <dsp:txXfrm>
        <a:off x="0" y="2552425"/>
        <a:ext cx="8229600" cy="633420"/>
      </dsp:txXfrm>
    </dsp:sp>
    <dsp:sp modelId="{1DDD68C1-61E7-40A4-B6D3-48BEBAC0A70E}">
      <dsp:nvSpPr>
        <dsp:cNvPr id="0" name=""/>
        <dsp:cNvSpPr/>
      </dsp:nvSpPr>
      <dsp:spPr>
        <a:xfrm>
          <a:off x="0" y="3185845"/>
          <a:ext cx="8229600" cy="448665"/>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tr-TR" sz="1400" b="1" kern="1200" dirty="0" smtClean="0"/>
            <a:t>Yanılgı:</a:t>
          </a:r>
          <a:r>
            <a:rPr lang="tr-TR" sz="1400" kern="1200" dirty="0" smtClean="0"/>
            <a:t> Küçülme ve yetkilendirme nedeniyle kontrollerin bir kısmından vazgeçmeliyiz.</a:t>
          </a:r>
          <a:endParaRPr lang="tr-TR" sz="1400" kern="1200" dirty="0"/>
        </a:p>
      </dsp:txBody>
      <dsp:txXfrm>
        <a:off x="21902" y="3207747"/>
        <a:ext cx="8185796" cy="404861"/>
      </dsp:txXfrm>
    </dsp:sp>
    <dsp:sp modelId="{F03EE1B5-2D5A-4B63-B746-0CA85E801508}">
      <dsp:nvSpPr>
        <dsp:cNvPr id="0" name=""/>
        <dsp:cNvSpPr/>
      </dsp:nvSpPr>
      <dsp:spPr>
        <a:xfrm>
          <a:off x="0" y="3634511"/>
          <a:ext cx="8229600" cy="298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17780" rIns="99568" bIns="17780" numCol="1" spcCol="1270" anchor="t" anchorCtr="0">
          <a:noAutofit/>
        </a:bodyPr>
        <a:lstStyle/>
        <a:p>
          <a:pPr marL="114300" lvl="1" indent="-114300" algn="l" defTabSz="622300">
            <a:lnSpc>
              <a:spcPct val="90000"/>
            </a:lnSpc>
            <a:spcBef>
              <a:spcPct val="0"/>
            </a:spcBef>
            <a:spcAft>
              <a:spcPct val="20000"/>
            </a:spcAft>
            <a:buChar char="••"/>
          </a:pPr>
          <a:r>
            <a:rPr lang="tr-TR" sz="1400" b="1" kern="1200" dirty="0" smtClean="0">
              <a:solidFill>
                <a:schemeClr val="tx1">
                  <a:lumMod val="75000"/>
                  <a:lumOff val="25000"/>
                </a:schemeClr>
              </a:solidFill>
            </a:rPr>
            <a:t>Doğrusu; </a:t>
          </a:r>
          <a:r>
            <a:rPr lang="tr-TR" sz="1400" kern="1200" dirty="0" smtClean="0">
              <a:solidFill>
                <a:schemeClr val="tx1">
                  <a:lumMod val="75000"/>
                  <a:lumOff val="25000"/>
                </a:schemeClr>
              </a:solidFill>
            </a:rPr>
            <a:t>Küçülme ve yetkilendirme nedeniyle farklı kontrollere ihtiyaç duymalıyız.</a:t>
          </a:r>
          <a:endParaRPr lang="tr-TR" sz="1400" kern="1200" dirty="0">
            <a:solidFill>
              <a:schemeClr val="tx1">
                <a:lumMod val="75000"/>
                <a:lumOff val="25000"/>
              </a:schemeClr>
            </a:solidFill>
          </a:endParaRPr>
        </a:p>
      </dsp:txBody>
      <dsp:txXfrm>
        <a:off x="0" y="3634511"/>
        <a:ext cx="8229600" cy="298080"/>
      </dsp:txXfrm>
    </dsp:sp>
    <dsp:sp modelId="{3E37B536-1BFA-4668-9569-7730AB0FB166}">
      <dsp:nvSpPr>
        <dsp:cNvPr id="0" name=""/>
        <dsp:cNvSpPr/>
      </dsp:nvSpPr>
      <dsp:spPr>
        <a:xfrm>
          <a:off x="0" y="3932591"/>
          <a:ext cx="8229600" cy="506589"/>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tr-TR" sz="1400" b="1" kern="1200" dirty="0" smtClean="0"/>
            <a:t>Yanılgı:</a:t>
          </a:r>
          <a:r>
            <a:rPr lang="tr-TR" sz="1400" kern="1200" dirty="0" smtClean="0"/>
            <a:t> İç kontrolün geliştirilmesi ve izlenmesinden iç ve dış denetim sorumludur.</a:t>
          </a:r>
          <a:endParaRPr lang="tr-TR" sz="1400" kern="1200" dirty="0"/>
        </a:p>
      </dsp:txBody>
      <dsp:txXfrm>
        <a:off x="24730" y="3957321"/>
        <a:ext cx="8180140" cy="457129"/>
      </dsp:txXfrm>
    </dsp:sp>
    <dsp:sp modelId="{93624C40-5FAE-4C29-B45A-FEB5C5D48AB3}">
      <dsp:nvSpPr>
        <dsp:cNvPr id="0" name=""/>
        <dsp:cNvSpPr/>
      </dsp:nvSpPr>
      <dsp:spPr>
        <a:xfrm>
          <a:off x="0" y="4439180"/>
          <a:ext cx="8229600" cy="298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17780" rIns="99568" bIns="17780" numCol="1" spcCol="1270" anchor="t" anchorCtr="0">
          <a:noAutofit/>
        </a:bodyPr>
        <a:lstStyle/>
        <a:p>
          <a:pPr marL="114300" lvl="1" indent="-114300" algn="l" defTabSz="622300">
            <a:lnSpc>
              <a:spcPct val="90000"/>
            </a:lnSpc>
            <a:spcBef>
              <a:spcPct val="0"/>
            </a:spcBef>
            <a:spcAft>
              <a:spcPct val="20000"/>
            </a:spcAft>
            <a:buChar char="••"/>
          </a:pPr>
          <a:r>
            <a:rPr lang="tr-TR" sz="1400" b="1" kern="1200" dirty="0" smtClean="0">
              <a:solidFill>
                <a:schemeClr val="tx1">
                  <a:lumMod val="75000"/>
                  <a:lumOff val="25000"/>
                </a:schemeClr>
              </a:solidFill>
            </a:rPr>
            <a:t>Doğrusu;</a:t>
          </a:r>
          <a:r>
            <a:rPr lang="tr-TR" sz="1400" kern="1200" dirty="0" smtClean="0">
              <a:solidFill>
                <a:schemeClr val="tx1">
                  <a:lumMod val="75000"/>
                  <a:lumOff val="25000"/>
                </a:schemeClr>
              </a:solidFill>
            </a:rPr>
            <a:t> İç kontrol yönetim ve çalışanlar tarafından sahiplenilmesi ve geliştirilmesi gereken bir süreçtir.</a:t>
          </a:r>
          <a:endParaRPr lang="tr-TR" sz="1400" kern="1200" dirty="0">
            <a:solidFill>
              <a:schemeClr val="tx1">
                <a:lumMod val="75000"/>
                <a:lumOff val="25000"/>
              </a:schemeClr>
            </a:solidFill>
          </a:endParaRPr>
        </a:p>
      </dsp:txBody>
      <dsp:txXfrm>
        <a:off x="0" y="4439180"/>
        <a:ext cx="8229600" cy="29808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6D6D24-A826-4E77-B636-D01667FAC3F6}">
      <dsp:nvSpPr>
        <dsp:cNvPr id="0" name=""/>
        <dsp:cNvSpPr/>
      </dsp:nvSpPr>
      <dsp:spPr>
        <a:xfrm>
          <a:off x="0" y="434788"/>
          <a:ext cx="7992888" cy="4032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C70A0C-54EB-44BB-BBE3-DA13F344C925}">
      <dsp:nvSpPr>
        <dsp:cNvPr id="0" name=""/>
        <dsp:cNvSpPr/>
      </dsp:nvSpPr>
      <dsp:spPr>
        <a:xfrm>
          <a:off x="399644" y="140372"/>
          <a:ext cx="7256463" cy="530575"/>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478" tIns="0" rIns="211478" bIns="0" numCol="1" spcCol="1270" anchor="ctr" anchorCtr="0">
          <a:noAutofit/>
        </a:bodyPr>
        <a:lstStyle/>
        <a:p>
          <a:pPr lvl="0" algn="l" defTabSz="488950">
            <a:lnSpc>
              <a:spcPct val="90000"/>
            </a:lnSpc>
            <a:spcBef>
              <a:spcPct val="0"/>
            </a:spcBef>
            <a:spcAft>
              <a:spcPct val="35000"/>
            </a:spcAft>
          </a:pPr>
          <a:r>
            <a:rPr lang="tr-TR" sz="1100" kern="1200" smtClean="0"/>
            <a:t>Strateji Geliştirme Dairesi Başkanlığınca denetim raporları gözden geçirilmekte ve riskli görülenler Ön mali kontrole tabi tutulmaktadır. Ayrıca denetim sonuçları İç Denetim Birimi tarafından ilgili birimlere gönderilmekte ve tespit edilen hata ve eksiklikler ilgili birim tarafından giderilmektedir.</a:t>
          </a:r>
          <a:endParaRPr lang="tr-TR" sz="1100" kern="1200" dirty="0"/>
        </a:p>
      </dsp:txBody>
      <dsp:txXfrm>
        <a:off x="425545" y="166273"/>
        <a:ext cx="7204661" cy="478773"/>
      </dsp:txXfrm>
    </dsp:sp>
    <dsp:sp modelId="{853D7F0F-F900-41F1-8FFE-181195C1048B}">
      <dsp:nvSpPr>
        <dsp:cNvPr id="0" name=""/>
        <dsp:cNvSpPr/>
      </dsp:nvSpPr>
      <dsp:spPr>
        <a:xfrm>
          <a:off x="0" y="1305115"/>
          <a:ext cx="7992888" cy="4032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7E233A-9111-4EF8-B498-CAD1CBD1253C}">
      <dsp:nvSpPr>
        <dsp:cNvPr id="0" name=""/>
        <dsp:cNvSpPr/>
      </dsp:nvSpPr>
      <dsp:spPr>
        <a:xfrm>
          <a:off x="399644" y="924388"/>
          <a:ext cx="7334122" cy="616887"/>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478" tIns="0" rIns="211478" bIns="0" numCol="1" spcCol="1270" anchor="ctr" anchorCtr="0">
          <a:noAutofit/>
        </a:bodyPr>
        <a:lstStyle/>
        <a:p>
          <a:pPr lvl="0" algn="l" defTabSz="488950">
            <a:lnSpc>
              <a:spcPct val="90000"/>
            </a:lnSpc>
            <a:spcBef>
              <a:spcPct val="0"/>
            </a:spcBef>
            <a:spcAft>
              <a:spcPct val="35000"/>
            </a:spcAft>
          </a:pPr>
          <a:r>
            <a:rPr lang="tr-TR" sz="1100" kern="1200" dirty="0" smtClean="0"/>
            <a:t>İç kontrolle ilgili farkındalık sağlamak, iç kontrolün ne olduğu, kimler tarafından nasıl uygulandığı ve bu kapsamda yapılan çalışmalar hakkında bilgilendirme yapmak amacıyla, Üniversitemiz İç Kontrol Standartları Eylem Planı kapsamında Strateji Geliştirme Dairesi Başkanlığı İç Kontrol Şube Müdürlüğü tarafından E-Bülten yayınlanmaktadır.</a:t>
          </a:r>
          <a:endParaRPr lang="tr-TR" sz="1100" kern="1200" dirty="0"/>
        </a:p>
      </dsp:txBody>
      <dsp:txXfrm>
        <a:off x="429758" y="954502"/>
        <a:ext cx="7273894" cy="556659"/>
      </dsp:txXfrm>
    </dsp:sp>
    <dsp:sp modelId="{5AF909DE-F563-4CE6-890B-35B51CBA6D0B}">
      <dsp:nvSpPr>
        <dsp:cNvPr id="0" name=""/>
        <dsp:cNvSpPr/>
      </dsp:nvSpPr>
      <dsp:spPr>
        <a:xfrm>
          <a:off x="0" y="2030875"/>
          <a:ext cx="7992888" cy="4032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045BFE9-F10A-472D-9388-20602EC82EBF}">
      <dsp:nvSpPr>
        <dsp:cNvPr id="0" name=""/>
        <dsp:cNvSpPr/>
      </dsp:nvSpPr>
      <dsp:spPr>
        <a:xfrm>
          <a:off x="399644" y="1794715"/>
          <a:ext cx="7370769" cy="47232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478" tIns="0" rIns="211478" bIns="0" numCol="1" spcCol="1270" anchor="ctr" anchorCtr="0">
          <a:noAutofit/>
        </a:bodyPr>
        <a:lstStyle/>
        <a:p>
          <a:pPr lvl="0" algn="l" defTabSz="533400">
            <a:lnSpc>
              <a:spcPct val="90000"/>
            </a:lnSpc>
            <a:spcBef>
              <a:spcPct val="0"/>
            </a:spcBef>
            <a:spcAft>
              <a:spcPct val="35000"/>
            </a:spcAft>
          </a:pPr>
          <a:r>
            <a:rPr lang="tr-TR" sz="1200" kern="1200" dirty="0" smtClean="0"/>
            <a:t>Eylül 2015 tarihinde </a:t>
          </a:r>
          <a:r>
            <a:rPr lang="tr-TR" sz="1200" b="1" kern="1200" dirty="0" smtClean="0"/>
            <a:t>İç Kontrol Sistemi Öz değerlendirme Soru Formları</a:t>
          </a:r>
          <a:r>
            <a:rPr lang="tr-TR" sz="1200" kern="1200" dirty="0" smtClean="0"/>
            <a:t> Akademik ve İdari tüm personele uygulanmış olup, doldurulan formlar Strateji Geliştirme Dairesi Başkanlığına gönderilmiş ve analizleri yapılmıştır.</a:t>
          </a:r>
          <a:endParaRPr lang="tr-TR" sz="1200" kern="1200" dirty="0"/>
        </a:p>
      </dsp:txBody>
      <dsp:txXfrm>
        <a:off x="422701" y="1817772"/>
        <a:ext cx="7324655" cy="426206"/>
      </dsp:txXfrm>
    </dsp:sp>
    <dsp:sp modelId="{E47D4F12-4995-4B1F-B6C1-7AD34C4C7022}">
      <dsp:nvSpPr>
        <dsp:cNvPr id="0" name=""/>
        <dsp:cNvSpPr/>
      </dsp:nvSpPr>
      <dsp:spPr>
        <a:xfrm>
          <a:off x="0" y="2756635"/>
          <a:ext cx="7992888" cy="4032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5CBA32B-4D11-4F92-B47D-02EF3C62D61C}">
      <dsp:nvSpPr>
        <dsp:cNvPr id="0" name=""/>
        <dsp:cNvSpPr/>
      </dsp:nvSpPr>
      <dsp:spPr>
        <a:xfrm>
          <a:off x="399644" y="2520475"/>
          <a:ext cx="7241132" cy="47232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478" tIns="0" rIns="211478" bIns="0" numCol="1" spcCol="1270" anchor="ctr" anchorCtr="0">
          <a:noAutofit/>
        </a:bodyPr>
        <a:lstStyle/>
        <a:p>
          <a:pPr lvl="0" algn="l" defTabSz="533400">
            <a:lnSpc>
              <a:spcPct val="90000"/>
            </a:lnSpc>
            <a:spcBef>
              <a:spcPct val="0"/>
            </a:spcBef>
            <a:spcAft>
              <a:spcPct val="35000"/>
            </a:spcAft>
          </a:pPr>
          <a:r>
            <a:rPr lang="tr-TR" sz="1200" kern="1200" dirty="0" smtClean="0"/>
            <a:t>İç Kontrol Sistemi </a:t>
          </a:r>
          <a:r>
            <a:rPr lang="tr-TR" sz="1200" kern="1200" dirty="0" err="1" smtClean="0"/>
            <a:t>Özdeğerlendirme</a:t>
          </a:r>
          <a:r>
            <a:rPr lang="tr-TR" sz="1200" kern="1200" dirty="0" smtClean="0"/>
            <a:t> anketi analizlerine göre tüm birimlerden iyileştirmeye açık alanları ile ilgili Eylem planları istenecektir.</a:t>
          </a:r>
          <a:endParaRPr lang="tr-TR" sz="1200" kern="1200" dirty="0"/>
        </a:p>
      </dsp:txBody>
      <dsp:txXfrm>
        <a:off x="422701" y="2543532"/>
        <a:ext cx="7195018" cy="426206"/>
      </dsp:txXfrm>
    </dsp:sp>
    <dsp:sp modelId="{D4A2DAB5-FF77-485B-8042-07A3C30F1225}">
      <dsp:nvSpPr>
        <dsp:cNvPr id="0" name=""/>
        <dsp:cNvSpPr/>
      </dsp:nvSpPr>
      <dsp:spPr>
        <a:xfrm>
          <a:off x="0" y="3482395"/>
          <a:ext cx="7992888" cy="4032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B5C459B-1E99-4282-9A23-CCCC44F57B73}">
      <dsp:nvSpPr>
        <dsp:cNvPr id="0" name=""/>
        <dsp:cNvSpPr/>
      </dsp:nvSpPr>
      <dsp:spPr>
        <a:xfrm>
          <a:off x="399644" y="3246235"/>
          <a:ext cx="7241132" cy="47232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478" tIns="0" rIns="211478" bIns="0" numCol="1" spcCol="1270" anchor="ctr" anchorCtr="0">
          <a:noAutofit/>
        </a:bodyPr>
        <a:lstStyle/>
        <a:p>
          <a:pPr lvl="0" algn="l" defTabSz="533400">
            <a:lnSpc>
              <a:spcPct val="90000"/>
            </a:lnSpc>
            <a:spcBef>
              <a:spcPct val="0"/>
            </a:spcBef>
            <a:spcAft>
              <a:spcPct val="35000"/>
            </a:spcAft>
          </a:pPr>
          <a:r>
            <a:rPr lang="tr-TR" sz="1200" kern="1200" dirty="0" smtClean="0"/>
            <a:t>Yıl sonu itibariyle Kamu İç Kontrol Standartları Eylem Planı değerlendirme raporu </a:t>
          </a:r>
          <a:r>
            <a:rPr lang="tr-TR" sz="1200" kern="1200" dirty="0" err="1" smtClean="0"/>
            <a:t>hazırlanak</a:t>
          </a:r>
          <a:r>
            <a:rPr lang="tr-TR" sz="1200" kern="1200" dirty="0" smtClean="0"/>
            <a:t> Üst yöneticiye sunulacaktır.   </a:t>
          </a:r>
          <a:endParaRPr lang="tr-TR" sz="1200" kern="1200" dirty="0"/>
        </a:p>
      </dsp:txBody>
      <dsp:txXfrm>
        <a:off x="422701" y="3269292"/>
        <a:ext cx="7195018" cy="426206"/>
      </dsp:txXfrm>
    </dsp:sp>
    <dsp:sp modelId="{62B32E32-0993-4FB7-A215-1A37C4145E34}">
      <dsp:nvSpPr>
        <dsp:cNvPr id="0" name=""/>
        <dsp:cNvSpPr/>
      </dsp:nvSpPr>
      <dsp:spPr>
        <a:xfrm>
          <a:off x="0" y="4324601"/>
          <a:ext cx="7992888" cy="4032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BBF8FE-407F-4FFE-B8E5-077263B8EA20}">
      <dsp:nvSpPr>
        <dsp:cNvPr id="0" name=""/>
        <dsp:cNvSpPr/>
      </dsp:nvSpPr>
      <dsp:spPr>
        <a:xfrm>
          <a:off x="399644" y="3971995"/>
          <a:ext cx="7241132" cy="588765"/>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478" tIns="0" rIns="211478" bIns="0" numCol="1" spcCol="1270" anchor="ctr" anchorCtr="0">
          <a:noAutofit/>
        </a:bodyPr>
        <a:lstStyle/>
        <a:p>
          <a:pPr lvl="0" algn="l" defTabSz="488950">
            <a:lnSpc>
              <a:spcPct val="90000"/>
            </a:lnSpc>
            <a:spcBef>
              <a:spcPct val="0"/>
            </a:spcBef>
            <a:spcAft>
              <a:spcPct val="35000"/>
            </a:spcAft>
          </a:pPr>
          <a:r>
            <a:rPr lang="tr-TR" sz="1100" kern="1200" dirty="0" smtClean="0"/>
            <a:t>Yapı İşleri ve Teknik Dairesi Başkanlığının doğrudan temin sürecinin denetimi sonucunda düzenlenen 25.06.2015  tarihli İç Denetim raporu ilgili birime ve Strateji Geliştirme Dairesi Başkanlığına gönderilmiş olup, yapılan denetim sonucunda düzeltme/iyileştirme gereken hususlarla ilgili birimden gerekli tedbirleri alması istenmiştir.  </a:t>
          </a:r>
          <a:endParaRPr lang="tr-TR" sz="1100" kern="1200" dirty="0"/>
        </a:p>
      </dsp:txBody>
      <dsp:txXfrm>
        <a:off x="428385" y="4000736"/>
        <a:ext cx="7183650" cy="53128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7404D4-4A2D-4B9C-839E-9C05CCA5A229}">
      <dsp:nvSpPr>
        <dsp:cNvPr id="0" name=""/>
        <dsp:cNvSpPr/>
      </dsp:nvSpPr>
      <dsp:spPr>
        <a:xfrm rot="5400000">
          <a:off x="-125761" y="126282"/>
          <a:ext cx="838411" cy="586888"/>
        </a:xfrm>
        <a:prstGeom prst="chevron">
          <a:avLst/>
        </a:prstGeom>
        <a:gradFill rotWithShape="0">
          <a:gsLst>
            <a:gs pos="0">
              <a:schemeClr val="accent1">
                <a:alpha val="90000"/>
                <a:hueOff val="0"/>
                <a:satOff val="0"/>
                <a:lumOff val="0"/>
                <a:alphaOff val="0"/>
                <a:shade val="51000"/>
                <a:satMod val="130000"/>
              </a:schemeClr>
            </a:gs>
            <a:gs pos="80000">
              <a:schemeClr val="accent1">
                <a:alpha val="90000"/>
                <a:hueOff val="0"/>
                <a:satOff val="0"/>
                <a:lumOff val="0"/>
                <a:alphaOff val="0"/>
                <a:shade val="93000"/>
                <a:satMod val="130000"/>
              </a:schemeClr>
            </a:gs>
            <a:gs pos="100000">
              <a:schemeClr val="accent1">
                <a:alpha val="90000"/>
                <a:hueOff val="0"/>
                <a:satOff val="0"/>
                <a:lumOff val="0"/>
                <a:alphaOff val="0"/>
                <a:shade val="94000"/>
                <a:satMod val="135000"/>
              </a:schemeClr>
            </a:gs>
          </a:gsLst>
          <a:lin ang="16200000" scaled="0"/>
        </a:gradFill>
        <a:ln w="9525" cap="flat" cmpd="sng" algn="ctr">
          <a:solidFill>
            <a:schemeClr val="accent1">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endParaRPr lang="tr-TR" sz="1400" kern="1200" dirty="0"/>
        </a:p>
      </dsp:txBody>
      <dsp:txXfrm rot="-5400000">
        <a:off x="1" y="293964"/>
        <a:ext cx="586888" cy="251523"/>
      </dsp:txXfrm>
    </dsp:sp>
    <dsp:sp modelId="{869F4201-3BDD-4670-BB1F-74543B2D7284}">
      <dsp:nvSpPr>
        <dsp:cNvPr id="0" name=""/>
        <dsp:cNvSpPr/>
      </dsp:nvSpPr>
      <dsp:spPr>
        <a:xfrm rot="5400000">
          <a:off x="4135760" y="-3548351"/>
          <a:ext cx="544967" cy="7642711"/>
        </a:xfrm>
        <a:prstGeom prst="round2SameRect">
          <a:avLst/>
        </a:prstGeom>
        <a:solidFill>
          <a:schemeClr val="lt1">
            <a:alpha val="90000"/>
            <a:hueOff val="0"/>
            <a:satOff val="0"/>
            <a:lumOff val="0"/>
            <a:alphaOff val="0"/>
          </a:schemeClr>
        </a:solidFill>
        <a:ln w="9525" cap="flat" cmpd="sng" algn="ctr">
          <a:solidFill>
            <a:schemeClr val="accent1">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tr-TR" sz="1600" kern="1200" dirty="0" smtClean="0">
              <a:solidFill>
                <a:schemeClr val="tx2">
                  <a:lumMod val="75000"/>
                </a:schemeClr>
              </a:solidFill>
            </a:rPr>
            <a:t>Her türlü müteahhitlik giderleri. ( 06 – Sermaye Giderleri )</a:t>
          </a:r>
          <a:endParaRPr lang="tr-TR" sz="1600" kern="1200" dirty="0">
            <a:solidFill>
              <a:schemeClr val="tx2">
                <a:lumMod val="75000"/>
              </a:schemeClr>
            </a:solidFill>
          </a:endParaRPr>
        </a:p>
      </dsp:txBody>
      <dsp:txXfrm rot="-5400000">
        <a:off x="586889" y="27123"/>
        <a:ext cx="7616108" cy="491761"/>
      </dsp:txXfrm>
    </dsp:sp>
    <dsp:sp modelId="{107733A2-B917-410D-BE54-6881BE380AD9}">
      <dsp:nvSpPr>
        <dsp:cNvPr id="0" name=""/>
        <dsp:cNvSpPr/>
      </dsp:nvSpPr>
      <dsp:spPr>
        <a:xfrm rot="5400000">
          <a:off x="-125761" y="865692"/>
          <a:ext cx="838411" cy="586888"/>
        </a:xfrm>
        <a:prstGeom prst="chevron">
          <a:avLst/>
        </a:prstGeom>
        <a:gradFill rotWithShape="0">
          <a:gsLst>
            <a:gs pos="0">
              <a:schemeClr val="accent1">
                <a:alpha val="90000"/>
                <a:hueOff val="0"/>
                <a:satOff val="0"/>
                <a:lumOff val="0"/>
                <a:alphaOff val="-8000"/>
                <a:shade val="51000"/>
                <a:satMod val="130000"/>
              </a:schemeClr>
            </a:gs>
            <a:gs pos="80000">
              <a:schemeClr val="accent1">
                <a:alpha val="90000"/>
                <a:hueOff val="0"/>
                <a:satOff val="0"/>
                <a:lumOff val="0"/>
                <a:alphaOff val="-8000"/>
                <a:shade val="93000"/>
                <a:satMod val="130000"/>
              </a:schemeClr>
            </a:gs>
            <a:gs pos="100000">
              <a:schemeClr val="accent1">
                <a:alpha val="90000"/>
                <a:hueOff val="0"/>
                <a:satOff val="0"/>
                <a:lumOff val="0"/>
                <a:alphaOff val="-8000"/>
                <a:shade val="94000"/>
                <a:satMod val="135000"/>
              </a:schemeClr>
            </a:gs>
          </a:gsLst>
          <a:lin ang="16200000" scaled="0"/>
        </a:gradFill>
        <a:ln w="9525" cap="flat" cmpd="sng" algn="ctr">
          <a:solidFill>
            <a:schemeClr val="accent1">
              <a:alpha val="90000"/>
              <a:hueOff val="0"/>
              <a:satOff val="0"/>
              <a:lumOff val="0"/>
              <a:alphaOff val="-800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endParaRPr lang="tr-TR" sz="1400" kern="1200" dirty="0"/>
        </a:p>
      </dsp:txBody>
      <dsp:txXfrm rot="-5400000">
        <a:off x="1" y="1033374"/>
        <a:ext cx="586888" cy="251523"/>
      </dsp:txXfrm>
    </dsp:sp>
    <dsp:sp modelId="{AE543243-ABDB-4BF3-BEE4-506E120DD522}">
      <dsp:nvSpPr>
        <dsp:cNvPr id="0" name=""/>
        <dsp:cNvSpPr/>
      </dsp:nvSpPr>
      <dsp:spPr>
        <a:xfrm rot="5400000">
          <a:off x="4135760" y="-2808941"/>
          <a:ext cx="544967" cy="7642711"/>
        </a:xfrm>
        <a:prstGeom prst="round2SameRect">
          <a:avLst/>
        </a:prstGeom>
        <a:solidFill>
          <a:schemeClr val="lt1">
            <a:alpha val="90000"/>
            <a:hueOff val="0"/>
            <a:satOff val="0"/>
            <a:lumOff val="0"/>
            <a:alphaOff val="0"/>
          </a:schemeClr>
        </a:solidFill>
        <a:ln w="9525" cap="flat" cmpd="sng" algn="ctr">
          <a:solidFill>
            <a:schemeClr val="accent1">
              <a:alpha val="90000"/>
              <a:hueOff val="0"/>
              <a:satOff val="0"/>
              <a:lumOff val="0"/>
              <a:alphaOff val="-800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tr-TR" sz="1600" kern="1200" dirty="0" smtClean="0">
              <a:solidFill>
                <a:schemeClr val="tx2">
                  <a:lumMod val="75000"/>
                </a:schemeClr>
              </a:solidFill>
            </a:rPr>
            <a:t>Limite bakılmaksızın doğrudan temin hariç ihale yöntemleri ile gerçekleştirilen mal, hizmet ve yapım satın alma giderleri.</a:t>
          </a:r>
          <a:endParaRPr lang="tr-TR" sz="1600" kern="1200" dirty="0">
            <a:solidFill>
              <a:schemeClr val="tx2">
                <a:lumMod val="75000"/>
              </a:schemeClr>
            </a:solidFill>
          </a:endParaRPr>
        </a:p>
      </dsp:txBody>
      <dsp:txXfrm rot="-5400000">
        <a:off x="586889" y="766533"/>
        <a:ext cx="7616108" cy="491761"/>
      </dsp:txXfrm>
    </dsp:sp>
    <dsp:sp modelId="{CB5A9D37-E8C2-4A64-8ACD-6D1108A4E9A4}">
      <dsp:nvSpPr>
        <dsp:cNvPr id="0" name=""/>
        <dsp:cNvSpPr/>
      </dsp:nvSpPr>
      <dsp:spPr>
        <a:xfrm rot="5400000">
          <a:off x="-125761" y="1605102"/>
          <a:ext cx="838411" cy="586888"/>
        </a:xfrm>
        <a:prstGeom prst="chevron">
          <a:avLst/>
        </a:prstGeom>
        <a:gradFill rotWithShape="0">
          <a:gsLst>
            <a:gs pos="0">
              <a:schemeClr val="accent1">
                <a:alpha val="90000"/>
                <a:hueOff val="0"/>
                <a:satOff val="0"/>
                <a:lumOff val="0"/>
                <a:alphaOff val="-16000"/>
                <a:shade val="51000"/>
                <a:satMod val="130000"/>
              </a:schemeClr>
            </a:gs>
            <a:gs pos="80000">
              <a:schemeClr val="accent1">
                <a:alpha val="90000"/>
                <a:hueOff val="0"/>
                <a:satOff val="0"/>
                <a:lumOff val="0"/>
                <a:alphaOff val="-16000"/>
                <a:shade val="93000"/>
                <a:satMod val="130000"/>
              </a:schemeClr>
            </a:gs>
            <a:gs pos="100000">
              <a:schemeClr val="accent1">
                <a:alpha val="90000"/>
                <a:hueOff val="0"/>
                <a:satOff val="0"/>
                <a:lumOff val="0"/>
                <a:alphaOff val="-16000"/>
                <a:shade val="94000"/>
                <a:satMod val="135000"/>
              </a:schemeClr>
            </a:gs>
          </a:gsLst>
          <a:lin ang="16200000" scaled="0"/>
        </a:gradFill>
        <a:ln w="9525" cap="flat" cmpd="sng" algn="ctr">
          <a:solidFill>
            <a:schemeClr val="accent1">
              <a:alpha val="90000"/>
              <a:hueOff val="0"/>
              <a:satOff val="0"/>
              <a:lumOff val="0"/>
              <a:alphaOff val="-1600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endParaRPr lang="tr-TR" sz="1400" kern="1200" dirty="0"/>
        </a:p>
      </dsp:txBody>
      <dsp:txXfrm rot="-5400000">
        <a:off x="1" y="1772784"/>
        <a:ext cx="586888" cy="251523"/>
      </dsp:txXfrm>
    </dsp:sp>
    <dsp:sp modelId="{73732B14-3D65-47DD-9F1E-7615204C3B2A}">
      <dsp:nvSpPr>
        <dsp:cNvPr id="0" name=""/>
        <dsp:cNvSpPr/>
      </dsp:nvSpPr>
      <dsp:spPr>
        <a:xfrm rot="5400000">
          <a:off x="4135760" y="-2069531"/>
          <a:ext cx="544967" cy="7642711"/>
        </a:xfrm>
        <a:prstGeom prst="round2SameRect">
          <a:avLst/>
        </a:prstGeom>
        <a:solidFill>
          <a:schemeClr val="lt1">
            <a:alpha val="90000"/>
            <a:hueOff val="0"/>
            <a:satOff val="0"/>
            <a:lumOff val="0"/>
            <a:alphaOff val="0"/>
          </a:schemeClr>
        </a:solidFill>
        <a:ln w="9525" cap="flat" cmpd="sng" algn="ctr">
          <a:solidFill>
            <a:schemeClr val="accent1">
              <a:alpha val="90000"/>
              <a:hueOff val="0"/>
              <a:satOff val="0"/>
              <a:lumOff val="0"/>
              <a:alphaOff val="-1600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tr-TR" sz="1500" kern="1200" dirty="0" smtClean="0">
              <a:solidFill>
                <a:schemeClr val="tx2">
                  <a:lumMod val="75000"/>
                </a:schemeClr>
              </a:solidFill>
            </a:rPr>
            <a:t>03.7 ve 06 tertibindeki menkul mallar, gayri maddi hak alım, bakım ve onarım giderleri</a:t>
          </a:r>
          <a:endParaRPr lang="tr-TR" sz="1500" kern="1200" dirty="0">
            <a:solidFill>
              <a:schemeClr val="tx2">
                <a:lumMod val="75000"/>
              </a:schemeClr>
            </a:solidFill>
          </a:endParaRPr>
        </a:p>
        <a:p>
          <a:pPr marL="114300" lvl="1" indent="-114300" algn="l" defTabSz="666750">
            <a:lnSpc>
              <a:spcPct val="90000"/>
            </a:lnSpc>
            <a:spcBef>
              <a:spcPct val="0"/>
            </a:spcBef>
            <a:spcAft>
              <a:spcPct val="15000"/>
            </a:spcAft>
            <a:buChar char="••"/>
          </a:pPr>
          <a:r>
            <a:rPr lang="tr-TR" sz="1500" kern="1200" dirty="0" smtClean="0">
              <a:solidFill>
                <a:schemeClr val="tx2">
                  <a:lumMod val="75000"/>
                </a:schemeClr>
              </a:solidFill>
            </a:rPr>
            <a:t>(Yurt dışından yapılacak yayın alımları ile elektronik veri tabanı abonelikleri hariç)</a:t>
          </a:r>
        </a:p>
      </dsp:txBody>
      <dsp:txXfrm rot="-5400000">
        <a:off x="586889" y="1505943"/>
        <a:ext cx="7616108" cy="491761"/>
      </dsp:txXfrm>
    </dsp:sp>
    <dsp:sp modelId="{F7C8844F-BFE9-4B10-A4BB-1722B23D8879}">
      <dsp:nvSpPr>
        <dsp:cNvPr id="0" name=""/>
        <dsp:cNvSpPr/>
      </dsp:nvSpPr>
      <dsp:spPr>
        <a:xfrm rot="5400000">
          <a:off x="-125761" y="2344513"/>
          <a:ext cx="838411" cy="586888"/>
        </a:xfrm>
        <a:prstGeom prst="chevron">
          <a:avLst/>
        </a:prstGeom>
        <a:gradFill rotWithShape="0">
          <a:gsLst>
            <a:gs pos="0">
              <a:schemeClr val="accent1">
                <a:alpha val="90000"/>
                <a:hueOff val="0"/>
                <a:satOff val="0"/>
                <a:lumOff val="0"/>
                <a:alphaOff val="-24000"/>
                <a:shade val="51000"/>
                <a:satMod val="130000"/>
              </a:schemeClr>
            </a:gs>
            <a:gs pos="80000">
              <a:schemeClr val="accent1">
                <a:alpha val="90000"/>
                <a:hueOff val="0"/>
                <a:satOff val="0"/>
                <a:lumOff val="0"/>
                <a:alphaOff val="-24000"/>
                <a:shade val="93000"/>
                <a:satMod val="130000"/>
              </a:schemeClr>
            </a:gs>
            <a:gs pos="100000">
              <a:schemeClr val="accent1">
                <a:alpha val="90000"/>
                <a:hueOff val="0"/>
                <a:satOff val="0"/>
                <a:lumOff val="0"/>
                <a:alphaOff val="-24000"/>
                <a:shade val="94000"/>
                <a:satMod val="135000"/>
              </a:schemeClr>
            </a:gs>
          </a:gsLst>
          <a:lin ang="16200000" scaled="0"/>
        </a:gradFill>
        <a:ln w="9525" cap="flat" cmpd="sng" algn="ctr">
          <a:solidFill>
            <a:schemeClr val="accent1">
              <a:alpha val="90000"/>
              <a:hueOff val="0"/>
              <a:satOff val="0"/>
              <a:lumOff val="0"/>
              <a:alphaOff val="-2400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endParaRPr lang="tr-TR" sz="1400" kern="1200" dirty="0"/>
        </a:p>
      </dsp:txBody>
      <dsp:txXfrm rot="-5400000">
        <a:off x="1" y="2512195"/>
        <a:ext cx="586888" cy="251523"/>
      </dsp:txXfrm>
    </dsp:sp>
    <dsp:sp modelId="{70903A75-73BE-409F-9BC6-28DDC5F979B5}">
      <dsp:nvSpPr>
        <dsp:cNvPr id="0" name=""/>
        <dsp:cNvSpPr/>
      </dsp:nvSpPr>
      <dsp:spPr>
        <a:xfrm rot="5400000">
          <a:off x="4135760" y="-1330120"/>
          <a:ext cx="544967" cy="7642711"/>
        </a:xfrm>
        <a:prstGeom prst="round2SameRect">
          <a:avLst/>
        </a:prstGeom>
        <a:solidFill>
          <a:schemeClr val="lt1">
            <a:alpha val="90000"/>
            <a:hueOff val="0"/>
            <a:satOff val="0"/>
            <a:lumOff val="0"/>
            <a:alphaOff val="0"/>
          </a:schemeClr>
        </a:solidFill>
        <a:ln w="9525" cap="flat" cmpd="sng" algn="ctr">
          <a:solidFill>
            <a:schemeClr val="accent1">
              <a:alpha val="90000"/>
              <a:hueOff val="0"/>
              <a:satOff val="0"/>
              <a:lumOff val="0"/>
              <a:alphaOff val="-2400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nb-NO" sz="1600" kern="1200" dirty="0" smtClean="0">
              <a:solidFill>
                <a:schemeClr val="tx2">
                  <a:lumMod val="75000"/>
                </a:schemeClr>
              </a:solidFill>
            </a:rPr>
            <a:t>03.8 ve 06 tertibindeki gayrimenkul mal bakım ve onarım giderleri,</a:t>
          </a:r>
          <a:endParaRPr lang="tr-TR" sz="1600" kern="1200" dirty="0">
            <a:solidFill>
              <a:schemeClr val="tx2">
                <a:lumMod val="75000"/>
              </a:schemeClr>
            </a:solidFill>
          </a:endParaRPr>
        </a:p>
      </dsp:txBody>
      <dsp:txXfrm rot="-5400000">
        <a:off x="586889" y="2245354"/>
        <a:ext cx="7616108" cy="491761"/>
      </dsp:txXfrm>
    </dsp:sp>
    <dsp:sp modelId="{A28E8F9D-5B64-448E-9190-BEFA9288FB92}">
      <dsp:nvSpPr>
        <dsp:cNvPr id="0" name=""/>
        <dsp:cNvSpPr/>
      </dsp:nvSpPr>
      <dsp:spPr>
        <a:xfrm rot="5400000">
          <a:off x="-125761" y="3083923"/>
          <a:ext cx="838411" cy="586888"/>
        </a:xfrm>
        <a:prstGeom prst="chevron">
          <a:avLst/>
        </a:prstGeom>
        <a:gradFill rotWithShape="0">
          <a:gsLst>
            <a:gs pos="0">
              <a:schemeClr val="accent1">
                <a:alpha val="90000"/>
                <a:hueOff val="0"/>
                <a:satOff val="0"/>
                <a:lumOff val="0"/>
                <a:alphaOff val="-32000"/>
                <a:shade val="51000"/>
                <a:satMod val="130000"/>
              </a:schemeClr>
            </a:gs>
            <a:gs pos="80000">
              <a:schemeClr val="accent1">
                <a:alpha val="90000"/>
                <a:hueOff val="0"/>
                <a:satOff val="0"/>
                <a:lumOff val="0"/>
                <a:alphaOff val="-32000"/>
                <a:shade val="93000"/>
                <a:satMod val="130000"/>
              </a:schemeClr>
            </a:gs>
            <a:gs pos="100000">
              <a:schemeClr val="accent1">
                <a:alpha val="90000"/>
                <a:hueOff val="0"/>
                <a:satOff val="0"/>
                <a:lumOff val="0"/>
                <a:alphaOff val="-32000"/>
                <a:shade val="94000"/>
                <a:satMod val="135000"/>
              </a:schemeClr>
            </a:gs>
          </a:gsLst>
          <a:lin ang="16200000" scaled="0"/>
        </a:gradFill>
        <a:ln w="9525" cap="flat" cmpd="sng" algn="ctr">
          <a:solidFill>
            <a:schemeClr val="accent1">
              <a:alpha val="90000"/>
              <a:hueOff val="0"/>
              <a:satOff val="0"/>
              <a:lumOff val="0"/>
              <a:alphaOff val="-3200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endParaRPr lang="tr-TR" sz="1400" kern="1200" dirty="0"/>
        </a:p>
      </dsp:txBody>
      <dsp:txXfrm rot="-5400000">
        <a:off x="1" y="3251605"/>
        <a:ext cx="586888" cy="251523"/>
      </dsp:txXfrm>
    </dsp:sp>
    <dsp:sp modelId="{03E01A15-3252-4CA4-B3FD-5A33DB45E154}">
      <dsp:nvSpPr>
        <dsp:cNvPr id="0" name=""/>
        <dsp:cNvSpPr/>
      </dsp:nvSpPr>
      <dsp:spPr>
        <a:xfrm rot="5400000">
          <a:off x="4135760" y="-590710"/>
          <a:ext cx="544967" cy="7642711"/>
        </a:xfrm>
        <a:prstGeom prst="round2SameRect">
          <a:avLst/>
        </a:prstGeom>
        <a:solidFill>
          <a:schemeClr val="lt1">
            <a:alpha val="90000"/>
            <a:hueOff val="0"/>
            <a:satOff val="0"/>
            <a:lumOff val="0"/>
            <a:alphaOff val="0"/>
          </a:schemeClr>
        </a:solidFill>
        <a:ln w="9525" cap="flat" cmpd="sng" algn="ctr">
          <a:solidFill>
            <a:schemeClr val="accent1">
              <a:alpha val="90000"/>
              <a:hueOff val="0"/>
              <a:satOff val="0"/>
              <a:lumOff val="0"/>
              <a:alphaOff val="-3200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tr-TR" sz="1600" kern="1200" dirty="0" smtClean="0">
              <a:solidFill>
                <a:schemeClr val="tx2">
                  <a:lumMod val="75000"/>
                </a:schemeClr>
              </a:solidFill>
            </a:rPr>
            <a:t>Doğrudan temin yöntemi ile diğer tertiplerden yapılan satın almalarda tutarı 10.000.-TL’yi geçen (KDV hariç) giderler</a:t>
          </a:r>
          <a:endParaRPr lang="tr-TR" sz="1600" kern="1200" dirty="0">
            <a:solidFill>
              <a:schemeClr val="tx2">
                <a:lumMod val="75000"/>
              </a:schemeClr>
            </a:solidFill>
          </a:endParaRPr>
        </a:p>
      </dsp:txBody>
      <dsp:txXfrm rot="-5400000">
        <a:off x="586889" y="2984764"/>
        <a:ext cx="7616108" cy="491761"/>
      </dsp:txXfrm>
    </dsp:sp>
    <dsp:sp modelId="{6855980B-A566-4E18-92DB-565DCBF5D411}">
      <dsp:nvSpPr>
        <dsp:cNvPr id="0" name=""/>
        <dsp:cNvSpPr/>
      </dsp:nvSpPr>
      <dsp:spPr>
        <a:xfrm rot="5400000">
          <a:off x="-125761" y="3823333"/>
          <a:ext cx="838411" cy="586888"/>
        </a:xfrm>
        <a:prstGeom prst="chevron">
          <a:avLst/>
        </a:prstGeom>
        <a:gradFill rotWithShape="0">
          <a:gsLst>
            <a:gs pos="0">
              <a:schemeClr val="accent1">
                <a:alpha val="90000"/>
                <a:hueOff val="0"/>
                <a:satOff val="0"/>
                <a:lumOff val="0"/>
                <a:alphaOff val="-40000"/>
                <a:shade val="51000"/>
                <a:satMod val="130000"/>
              </a:schemeClr>
            </a:gs>
            <a:gs pos="80000">
              <a:schemeClr val="accent1">
                <a:alpha val="90000"/>
                <a:hueOff val="0"/>
                <a:satOff val="0"/>
                <a:lumOff val="0"/>
                <a:alphaOff val="-40000"/>
                <a:shade val="93000"/>
                <a:satMod val="130000"/>
              </a:schemeClr>
            </a:gs>
            <a:gs pos="100000">
              <a:schemeClr val="accent1">
                <a:alpha val="90000"/>
                <a:hueOff val="0"/>
                <a:satOff val="0"/>
                <a:lumOff val="0"/>
                <a:alphaOff val="-40000"/>
                <a:shade val="94000"/>
                <a:satMod val="135000"/>
              </a:schemeClr>
            </a:gs>
          </a:gsLst>
          <a:lin ang="16200000" scaled="0"/>
        </a:gradFill>
        <a:ln w="9525" cap="flat" cmpd="sng" algn="ctr">
          <a:solidFill>
            <a:schemeClr val="accent1">
              <a:alpha val="90000"/>
              <a:hueOff val="0"/>
              <a:satOff val="0"/>
              <a:lumOff val="0"/>
              <a:alphaOff val="-4000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endParaRPr lang="tr-TR" sz="1400" kern="1200" dirty="0"/>
        </a:p>
      </dsp:txBody>
      <dsp:txXfrm rot="-5400000">
        <a:off x="1" y="3991015"/>
        <a:ext cx="586888" cy="251523"/>
      </dsp:txXfrm>
    </dsp:sp>
    <dsp:sp modelId="{AA2A7A34-1060-4E00-8560-2D11CE5A278F}">
      <dsp:nvSpPr>
        <dsp:cNvPr id="0" name=""/>
        <dsp:cNvSpPr/>
      </dsp:nvSpPr>
      <dsp:spPr>
        <a:xfrm rot="5400000">
          <a:off x="4135760" y="148699"/>
          <a:ext cx="544967" cy="7642711"/>
        </a:xfrm>
        <a:prstGeom prst="round2SameRect">
          <a:avLst/>
        </a:prstGeom>
        <a:solidFill>
          <a:schemeClr val="lt1">
            <a:alpha val="90000"/>
            <a:hueOff val="0"/>
            <a:satOff val="0"/>
            <a:lumOff val="0"/>
            <a:alphaOff val="0"/>
          </a:schemeClr>
        </a:solidFill>
        <a:ln w="9525" cap="flat" cmpd="sng" algn="ctr">
          <a:solidFill>
            <a:schemeClr val="accent1">
              <a:alpha val="90000"/>
              <a:hueOff val="0"/>
              <a:satOff val="0"/>
              <a:lumOff val="0"/>
              <a:alphaOff val="-4000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tr-TR" sz="1600" kern="1200" dirty="0" smtClean="0">
              <a:solidFill>
                <a:schemeClr val="tx2">
                  <a:lumMod val="75000"/>
                </a:schemeClr>
              </a:solidFill>
            </a:rPr>
            <a:t>Elektrik ödemelerine ilişkin giderler</a:t>
          </a:r>
          <a:endParaRPr lang="tr-TR" sz="1600" kern="1200" dirty="0">
            <a:solidFill>
              <a:schemeClr val="tx2">
                <a:lumMod val="75000"/>
              </a:schemeClr>
            </a:solidFill>
          </a:endParaRPr>
        </a:p>
      </dsp:txBody>
      <dsp:txXfrm rot="-5400000">
        <a:off x="586889" y="3724174"/>
        <a:ext cx="7616108" cy="4917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0CCE4C-E2F7-4ED7-A154-D4B741AAE4C9}">
      <dsp:nvSpPr>
        <dsp:cNvPr id="0" name=""/>
        <dsp:cNvSpPr/>
      </dsp:nvSpPr>
      <dsp:spPr>
        <a:xfrm>
          <a:off x="0" y="20577"/>
          <a:ext cx="8095819" cy="697193"/>
        </a:xfrm>
        <a:prstGeom prst="roundRect">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tr-TR" sz="1400" b="1" kern="1200" dirty="0" smtClean="0"/>
            <a:t>Yanılgı:</a:t>
          </a:r>
          <a:r>
            <a:rPr lang="tr-TR" sz="1400" kern="1200" dirty="0" smtClean="0"/>
            <a:t> İç kontrol yazılı prosedürlerle </a:t>
          </a:r>
          <a:r>
            <a:rPr lang="tr-TR" sz="1400" kern="1200" dirty="0" smtClean="0"/>
            <a:t>başlar.</a:t>
          </a:r>
          <a:endParaRPr lang="tr-TR" sz="1400" kern="1200" dirty="0"/>
        </a:p>
      </dsp:txBody>
      <dsp:txXfrm>
        <a:off x="34034" y="54611"/>
        <a:ext cx="8027751" cy="629125"/>
      </dsp:txXfrm>
    </dsp:sp>
    <dsp:sp modelId="{926FF2A6-5B74-44CF-AD2F-A0E3DC9E7E7E}">
      <dsp:nvSpPr>
        <dsp:cNvPr id="0" name=""/>
        <dsp:cNvSpPr/>
      </dsp:nvSpPr>
      <dsp:spPr>
        <a:xfrm>
          <a:off x="0" y="852185"/>
          <a:ext cx="8095819" cy="4933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7042"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tr-TR" sz="1600" b="1" kern="1200" dirty="0" smtClean="0">
              <a:solidFill>
                <a:schemeClr val="tx1">
                  <a:lumMod val="75000"/>
                  <a:lumOff val="25000"/>
                </a:schemeClr>
              </a:solidFill>
            </a:rPr>
            <a:t>Doğrusu; </a:t>
          </a:r>
          <a:r>
            <a:rPr lang="tr-TR" sz="1600" kern="1200" dirty="0" smtClean="0">
              <a:solidFill>
                <a:schemeClr val="tx1">
                  <a:lumMod val="75000"/>
                  <a:lumOff val="25000"/>
                </a:schemeClr>
              </a:solidFill>
            </a:rPr>
            <a:t>İç kontrol güçlü bir iç kontrol ortamı ile başlar.</a:t>
          </a:r>
          <a:endParaRPr lang="tr-TR" sz="1600" kern="1200" dirty="0">
            <a:solidFill>
              <a:schemeClr val="tx1">
                <a:lumMod val="75000"/>
                <a:lumOff val="25000"/>
              </a:schemeClr>
            </a:solidFill>
          </a:endParaRPr>
        </a:p>
      </dsp:txBody>
      <dsp:txXfrm>
        <a:off x="0" y="852185"/>
        <a:ext cx="8095819" cy="493339"/>
      </dsp:txXfrm>
    </dsp:sp>
    <dsp:sp modelId="{7539F84C-CFFD-4114-A598-02F0A84F18BF}">
      <dsp:nvSpPr>
        <dsp:cNvPr id="0" name=""/>
        <dsp:cNvSpPr/>
      </dsp:nvSpPr>
      <dsp:spPr>
        <a:xfrm>
          <a:off x="0" y="1211110"/>
          <a:ext cx="8095819" cy="690161"/>
        </a:xfrm>
        <a:prstGeom prst="roundRect">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tr-TR" sz="1400" b="1" kern="1200" dirty="0" smtClean="0"/>
            <a:t>Yanılgı:</a:t>
          </a:r>
          <a:r>
            <a:rPr lang="tr-TR" sz="1400" kern="1200" dirty="0" smtClean="0"/>
            <a:t> Kamu kurumlarının yapısı iç kontrolün uygulanmasının önünde bir engeldir. İç kontrol bürokrasi yaratır ve çalışanları oyalar.</a:t>
          </a:r>
          <a:endParaRPr lang="tr-TR" sz="1400" kern="1200" dirty="0"/>
        </a:p>
      </dsp:txBody>
      <dsp:txXfrm>
        <a:off x="33691" y="1244801"/>
        <a:ext cx="8028437" cy="622779"/>
      </dsp:txXfrm>
    </dsp:sp>
    <dsp:sp modelId="{A7EF5A3C-F07C-411B-A7CF-1BBA2E32E62A}">
      <dsp:nvSpPr>
        <dsp:cNvPr id="0" name=""/>
        <dsp:cNvSpPr/>
      </dsp:nvSpPr>
      <dsp:spPr>
        <a:xfrm>
          <a:off x="0" y="1983071"/>
          <a:ext cx="8095819" cy="943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7042"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tr-TR" sz="1600" b="1" kern="1200" dirty="0" smtClean="0">
              <a:solidFill>
                <a:schemeClr val="tx1">
                  <a:lumMod val="75000"/>
                  <a:lumOff val="25000"/>
                </a:schemeClr>
              </a:solidFill>
            </a:rPr>
            <a:t>Doğrusu;</a:t>
          </a:r>
          <a:r>
            <a:rPr lang="tr-TR" sz="1600" kern="1200" dirty="0" smtClean="0">
              <a:solidFill>
                <a:schemeClr val="tx1">
                  <a:lumMod val="75000"/>
                  <a:lumOff val="25000"/>
                </a:schemeClr>
              </a:solidFill>
            </a:rPr>
            <a:t> Bilgi, ilgi ve “sahiplik” eksikliği iç kontrolün uygulanmasının ve geliştirilmesinin önünde bir engeldir. Üst yönetimin sahiplenmesi özellikle önem taşımaktadır. </a:t>
          </a:r>
          <a:endParaRPr lang="tr-TR" sz="1600" kern="1200" dirty="0">
            <a:solidFill>
              <a:schemeClr val="tx1">
                <a:lumMod val="75000"/>
                <a:lumOff val="25000"/>
              </a:schemeClr>
            </a:solidFill>
          </a:endParaRPr>
        </a:p>
      </dsp:txBody>
      <dsp:txXfrm>
        <a:off x="0" y="1983071"/>
        <a:ext cx="8095819" cy="943920"/>
      </dsp:txXfrm>
    </dsp:sp>
    <dsp:sp modelId="{69CEB475-D1AF-45DD-AE28-B10D2459DB4E}">
      <dsp:nvSpPr>
        <dsp:cNvPr id="0" name=""/>
        <dsp:cNvSpPr/>
      </dsp:nvSpPr>
      <dsp:spPr>
        <a:xfrm>
          <a:off x="0" y="2614913"/>
          <a:ext cx="8095819" cy="726814"/>
        </a:xfrm>
        <a:prstGeom prst="roundRect">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tr-TR" sz="1400" b="1" kern="1200" dirty="0" smtClean="0"/>
            <a:t>Yanılgı:</a:t>
          </a:r>
          <a:r>
            <a:rPr lang="tr-TR" sz="1400" kern="1200" dirty="0" smtClean="0"/>
            <a:t> İç kontrol yeterince kuvvetli ise yolsuzluk olmayacağından ve mali tabloların doğruluğundan emin olabiliriz.</a:t>
          </a:r>
          <a:endParaRPr lang="tr-TR" sz="1400" kern="1200" dirty="0"/>
        </a:p>
      </dsp:txBody>
      <dsp:txXfrm>
        <a:off x="35480" y="2650393"/>
        <a:ext cx="8024859" cy="655854"/>
      </dsp:txXfrm>
    </dsp:sp>
    <dsp:sp modelId="{301B8B9F-DEE1-4D37-94D2-2A966CEFFA31}">
      <dsp:nvSpPr>
        <dsp:cNvPr id="0" name=""/>
        <dsp:cNvSpPr/>
      </dsp:nvSpPr>
      <dsp:spPr>
        <a:xfrm>
          <a:off x="0" y="3520361"/>
          <a:ext cx="8095819" cy="943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7042"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tr-TR" sz="1600" b="1" kern="1200" dirty="0" smtClean="0">
              <a:solidFill>
                <a:schemeClr val="tx1">
                  <a:lumMod val="75000"/>
                  <a:lumOff val="25000"/>
                </a:schemeClr>
              </a:solidFill>
            </a:rPr>
            <a:t>Doğrusu:</a:t>
          </a:r>
          <a:r>
            <a:rPr lang="tr-TR" sz="1600" kern="1200" dirty="0" smtClean="0">
              <a:solidFill>
                <a:schemeClr val="tx1">
                  <a:lumMod val="75000"/>
                  <a:lumOff val="25000"/>
                </a:schemeClr>
              </a:solidFill>
            </a:rPr>
            <a:t> İç kontrol makul ama kesin olmayan güvence verir.</a:t>
          </a:r>
          <a:endParaRPr lang="tr-TR" sz="1600" kern="1200" dirty="0">
            <a:solidFill>
              <a:schemeClr val="tx1">
                <a:lumMod val="75000"/>
                <a:lumOff val="25000"/>
              </a:schemeClr>
            </a:solidFill>
          </a:endParaRPr>
        </a:p>
      </dsp:txBody>
      <dsp:txXfrm>
        <a:off x="0" y="3520361"/>
        <a:ext cx="8095819" cy="9439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D9C1EB-64A6-48DC-B674-B8AD5F382522}">
      <dsp:nvSpPr>
        <dsp:cNvPr id="0" name=""/>
        <dsp:cNvSpPr/>
      </dsp:nvSpPr>
      <dsp:spPr>
        <a:xfrm>
          <a:off x="0" y="619365"/>
          <a:ext cx="8229600" cy="2268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993769-6E9B-4112-90F6-12C267AA6134}">
      <dsp:nvSpPr>
        <dsp:cNvPr id="0" name=""/>
        <dsp:cNvSpPr/>
      </dsp:nvSpPr>
      <dsp:spPr>
        <a:xfrm>
          <a:off x="411480" y="163113"/>
          <a:ext cx="7626962" cy="589092"/>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533400">
            <a:lnSpc>
              <a:spcPct val="90000"/>
            </a:lnSpc>
            <a:spcBef>
              <a:spcPct val="0"/>
            </a:spcBef>
            <a:spcAft>
              <a:spcPct val="35000"/>
            </a:spcAft>
          </a:pPr>
          <a:r>
            <a:rPr lang="tr-TR" sz="1200" kern="1200" dirty="0" smtClean="0">
              <a:solidFill>
                <a:schemeClr val="tx1">
                  <a:lumMod val="75000"/>
                  <a:lumOff val="25000"/>
                </a:schemeClr>
              </a:solidFill>
            </a:rPr>
            <a:t>Strateji Geliştirme Dairesi Başkanlığınca denetim raporları gözden geçirilmekte ve riskli görülenler Ön mali kontrole tabi tutulmaktadır. Ayrıca denetim sonuçları İç Denetim Birimi tarafından ilgili birimlere gönderilmekte ve tespit edilen hata ve eksiklikler ilgili birim tarafından giderilmektedir.</a:t>
          </a:r>
          <a:endParaRPr lang="tr-TR" sz="1200" kern="1200" dirty="0">
            <a:solidFill>
              <a:schemeClr val="tx1">
                <a:lumMod val="75000"/>
                <a:lumOff val="25000"/>
              </a:schemeClr>
            </a:solidFill>
          </a:endParaRPr>
        </a:p>
      </dsp:txBody>
      <dsp:txXfrm>
        <a:off x="440237" y="191870"/>
        <a:ext cx="7569448" cy="531578"/>
      </dsp:txXfrm>
    </dsp:sp>
    <dsp:sp modelId="{E71AB6D9-E06B-4C02-A55B-33DE8C4A68AE}">
      <dsp:nvSpPr>
        <dsp:cNvPr id="0" name=""/>
        <dsp:cNvSpPr/>
      </dsp:nvSpPr>
      <dsp:spPr>
        <a:xfrm>
          <a:off x="0" y="1247926"/>
          <a:ext cx="8229600" cy="2268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2B5BD39-2EC1-4521-934D-99DB37467AB3}">
      <dsp:nvSpPr>
        <dsp:cNvPr id="0" name=""/>
        <dsp:cNvSpPr/>
      </dsp:nvSpPr>
      <dsp:spPr>
        <a:xfrm>
          <a:off x="411480" y="894765"/>
          <a:ext cx="7626962" cy="4860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622300">
            <a:lnSpc>
              <a:spcPct val="90000"/>
            </a:lnSpc>
            <a:spcBef>
              <a:spcPct val="0"/>
            </a:spcBef>
            <a:spcAft>
              <a:spcPct val="35000"/>
            </a:spcAft>
          </a:pPr>
          <a:r>
            <a:rPr lang="tr-TR" sz="1400" kern="1200" dirty="0" smtClean="0">
              <a:solidFill>
                <a:schemeClr val="tx1">
                  <a:lumMod val="75000"/>
                  <a:lumOff val="25000"/>
                </a:schemeClr>
              </a:solidFill>
            </a:rPr>
            <a:t>Göreve yeni başlayan personellere Hizmet içi eğitim programı kapsamında İKS eğitimi verilmektedir.</a:t>
          </a:r>
          <a:endParaRPr lang="tr-TR" sz="1400" kern="1200" dirty="0">
            <a:solidFill>
              <a:schemeClr val="tx1">
                <a:lumMod val="75000"/>
                <a:lumOff val="25000"/>
              </a:schemeClr>
            </a:solidFill>
          </a:endParaRPr>
        </a:p>
      </dsp:txBody>
      <dsp:txXfrm>
        <a:off x="435205" y="918490"/>
        <a:ext cx="7579512" cy="438550"/>
      </dsp:txXfrm>
    </dsp:sp>
    <dsp:sp modelId="{C0C09C7A-CCA6-437A-BA5E-A29DEEF8BA2E}">
      <dsp:nvSpPr>
        <dsp:cNvPr id="0" name=""/>
        <dsp:cNvSpPr/>
      </dsp:nvSpPr>
      <dsp:spPr>
        <a:xfrm>
          <a:off x="0" y="1930486"/>
          <a:ext cx="8229600" cy="2268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9B015F0-4FCB-4B7B-B1E7-C88DCD99F5A6}">
      <dsp:nvSpPr>
        <dsp:cNvPr id="0" name=""/>
        <dsp:cNvSpPr/>
      </dsp:nvSpPr>
      <dsp:spPr>
        <a:xfrm>
          <a:off x="411480" y="1523326"/>
          <a:ext cx="7626962" cy="539999"/>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533400">
            <a:lnSpc>
              <a:spcPct val="90000"/>
            </a:lnSpc>
            <a:spcBef>
              <a:spcPct val="0"/>
            </a:spcBef>
            <a:spcAft>
              <a:spcPct val="35000"/>
            </a:spcAft>
          </a:pPr>
          <a:r>
            <a:rPr lang="tr-TR" sz="1200" kern="1200" dirty="0" smtClean="0">
              <a:solidFill>
                <a:schemeClr val="tx1">
                  <a:lumMod val="75000"/>
                  <a:lumOff val="25000"/>
                </a:schemeClr>
              </a:solidFill>
            </a:rPr>
            <a:t>Hizmet içi Eğitim Şub. </a:t>
          </a:r>
          <a:r>
            <a:rPr lang="tr-TR" sz="1200" kern="1200" dirty="0" err="1" smtClean="0">
              <a:solidFill>
                <a:schemeClr val="tx1">
                  <a:lumMod val="75000"/>
                  <a:lumOff val="25000"/>
                </a:schemeClr>
              </a:solidFill>
            </a:rPr>
            <a:t>Müd</a:t>
          </a:r>
          <a:r>
            <a:rPr lang="tr-TR" sz="1200" kern="1200" dirty="0" smtClean="0">
              <a:solidFill>
                <a:schemeClr val="tx1">
                  <a:lumMod val="75000"/>
                  <a:lumOff val="25000"/>
                </a:schemeClr>
              </a:solidFill>
            </a:rPr>
            <a:t>. tarafından etik konusu eğitim programına alınmış ve mesleki Etik</a:t>
          </a:r>
        </a:p>
        <a:p>
          <a:pPr lvl="0" algn="l" defTabSz="533400">
            <a:lnSpc>
              <a:spcPct val="90000"/>
            </a:lnSpc>
            <a:spcBef>
              <a:spcPct val="0"/>
            </a:spcBef>
            <a:spcAft>
              <a:spcPct val="35000"/>
            </a:spcAft>
          </a:pPr>
          <a:r>
            <a:rPr lang="tr-TR" sz="1200" kern="1200" dirty="0" smtClean="0">
              <a:solidFill>
                <a:schemeClr val="tx1">
                  <a:lumMod val="75000"/>
                  <a:lumOff val="25000"/>
                </a:schemeClr>
              </a:solidFill>
            </a:rPr>
            <a:t>ve Yolsuzlukla Mücadele eğitimi verilmiş olup, yıllar itibariyle eğitim verilmeye devam edilmektedir.</a:t>
          </a:r>
          <a:endParaRPr lang="tr-TR" sz="1200" kern="1200" dirty="0">
            <a:solidFill>
              <a:schemeClr val="tx1">
                <a:lumMod val="75000"/>
                <a:lumOff val="25000"/>
              </a:schemeClr>
            </a:solidFill>
          </a:endParaRPr>
        </a:p>
      </dsp:txBody>
      <dsp:txXfrm>
        <a:off x="437841" y="1549687"/>
        <a:ext cx="7574240" cy="487277"/>
      </dsp:txXfrm>
    </dsp:sp>
    <dsp:sp modelId="{CD6CAD92-9198-4A77-AAE6-8A04992B6C81}">
      <dsp:nvSpPr>
        <dsp:cNvPr id="0" name=""/>
        <dsp:cNvSpPr/>
      </dsp:nvSpPr>
      <dsp:spPr>
        <a:xfrm>
          <a:off x="0" y="2613045"/>
          <a:ext cx="8229600" cy="2268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2311188-0DC3-49C9-848F-5B76A27316A3}">
      <dsp:nvSpPr>
        <dsp:cNvPr id="0" name=""/>
        <dsp:cNvSpPr/>
      </dsp:nvSpPr>
      <dsp:spPr>
        <a:xfrm>
          <a:off x="378372" y="2205182"/>
          <a:ext cx="7626962" cy="539999"/>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533400">
            <a:lnSpc>
              <a:spcPct val="90000"/>
            </a:lnSpc>
            <a:spcBef>
              <a:spcPct val="0"/>
            </a:spcBef>
            <a:spcAft>
              <a:spcPct val="35000"/>
            </a:spcAft>
          </a:pPr>
          <a:r>
            <a:rPr lang="tr-TR" sz="1200" b="0" kern="1200" dirty="0" smtClean="0">
              <a:solidFill>
                <a:schemeClr val="tx1">
                  <a:lumMod val="75000"/>
                  <a:lumOff val="25000"/>
                </a:schemeClr>
              </a:solidFill>
            </a:rPr>
            <a:t>İmzaya yetkili makamların belirlenerek, yetki kullanımının belli ilke ve usullere bağlanması amacıyla Yetki </a:t>
          </a:r>
          <a:r>
            <a:rPr lang="tr-TR" sz="1400" b="0" kern="1200" dirty="0" smtClean="0">
              <a:solidFill>
                <a:schemeClr val="tx1">
                  <a:lumMod val="75000"/>
                  <a:lumOff val="25000"/>
                </a:schemeClr>
              </a:solidFill>
            </a:rPr>
            <a:t>Devri</a:t>
          </a:r>
          <a:r>
            <a:rPr lang="tr-TR" sz="1200" b="0" kern="1200" dirty="0" smtClean="0">
              <a:solidFill>
                <a:schemeClr val="tx1">
                  <a:lumMod val="75000"/>
                  <a:lumOff val="25000"/>
                </a:schemeClr>
              </a:solidFill>
            </a:rPr>
            <a:t> ve İmza Yetkileri  Yönergesi Senato onayıyla yürürlüğe </a:t>
          </a:r>
          <a:r>
            <a:rPr lang="tr-TR" sz="1200" b="0" kern="1200" dirty="0" smtClean="0">
              <a:solidFill>
                <a:schemeClr val="tx1">
                  <a:lumMod val="75000"/>
                  <a:lumOff val="25000"/>
                </a:schemeClr>
              </a:solidFill>
            </a:rPr>
            <a:t> girmiştir</a:t>
          </a:r>
          <a:r>
            <a:rPr lang="tr-TR" sz="1200" b="0" kern="1200" dirty="0" smtClean="0">
              <a:solidFill>
                <a:schemeClr val="tx1">
                  <a:lumMod val="75000"/>
                  <a:lumOff val="25000"/>
                </a:schemeClr>
              </a:solidFill>
            </a:rPr>
            <a:t>.</a:t>
          </a:r>
        </a:p>
      </dsp:txBody>
      <dsp:txXfrm>
        <a:off x="404733" y="2231543"/>
        <a:ext cx="7574240" cy="487277"/>
      </dsp:txXfrm>
    </dsp:sp>
    <dsp:sp modelId="{25E5F5C5-BADD-4C3A-9DF9-BCC48457E6B1}">
      <dsp:nvSpPr>
        <dsp:cNvPr id="0" name=""/>
        <dsp:cNvSpPr/>
      </dsp:nvSpPr>
      <dsp:spPr>
        <a:xfrm>
          <a:off x="0" y="3363107"/>
          <a:ext cx="8229600" cy="2268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D6FB90B-5105-4DCA-B0FA-84BB22AA3255}">
      <dsp:nvSpPr>
        <dsp:cNvPr id="0" name=""/>
        <dsp:cNvSpPr/>
      </dsp:nvSpPr>
      <dsp:spPr>
        <a:xfrm>
          <a:off x="411480" y="2888445"/>
          <a:ext cx="7634451" cy="607501"/>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533400">
            <a:lnSpc>
              <a:spcPct val="90000"/>
            </a:lnSpc>
            <a:spcBef>
              <a:spcPct val="0"/>
            </a:spcBef>
            <a:spcAft>
              <a:spcPct val="35000"/>
            </a:spcAft>
          </a:pPr>
          <a:r>
            <a:rPr lang="tr-TR" sz="1200" kern="1200" dirty="0" smtClean="0">
              <a:solidFill>
                <a:schemeClr val="tx1">
                  <a:lumMod val="85000"/>
                  <a:lumOff val="15000"/>
                </a:schemeClr>
              </a:solidFill>
            </a:rPr>
            <a:t>Üniversitemiz İnsan Kaynakları Yönergesi ile Performans Değerlendirme Sistemi revize edilerek, yönerge gereği idari personelin değerlendirmesi yılda bir kez Aralık ayında yapılacaktır.</a:t>
          </a:r>
          <a:endParaRPr lang="tr-TR" sz="1200" kern="1200" dirty="0">
            <a:solidFill>
              <a:schemeClr val="tx1">
                <a:lumMod val="85000"/>
                <a:lumOff val="15000"/>
              </a:schemeClr>
            </a:solidFill>
          </a:endParaRPr>
        </a:p>
      </dsp:txBody>
      <dsp:txXfrm>
        <a:off x="441136" y="2918101"/>
        <a:ext cx="7575139" cy="548189"/>
      </dsp:txXfrm>
    </dsp:sp>
    <dsp:sp modelId="{D3D7AB84-9045-4480-A293-B07805DC8631}">
      <dsp:nvSpPr>
        <dsp:cNvPr id="0" name=""/>
        <dsp:cNvSpPr/>
      </dsp:nvSpPr>
      <dsp:spPr>
        <a:xfrm>
          <a:off x="0" y="3955835"/>
          <a:ext cx="8229600" cy="2268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82A41DA-5368-4D48-8321-8BEDC8670855}">
      <dsp:nvSpPr>
        <dsp:cNvPr id="0" name=""/>
        <dsp:cNvSpPr/>
      </dsp:nvSpPr>
      <dsp:spPr>
        <a:xfrm>
          <a:off x="413981" y="3654288"/>
          <a:ext cx="7634451" cy="450168"/>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533400">
            <a:lnSpc>
              <a:spcPct val="90000"/>
            </a:lnSpc>
            <a:spcBef>
              <a:spcPct val="0"/>
            </a:spcBef>
            <a:spcAft>
              <a:spcPct val="35000"/>
            </a:spcAft>
          </a:pPr>
          <a:r>
            <a:rPr lang="tr-TR" sz="1200" kern="1200" dirty="0" smtClean="0">
              <a:solidFill>
                <a:schemeClr val="tx1">
                  <a:lumMod val="75000"/>
                  <a:lumOff val="25000"/>
                </a:schemeClr>
              </a:solidFill>
            </a:rPr>
            <a:t>Her yıl ,Strateji Geliştirme </a:t>
          </a:r>
          <a:r>
            <a:rPr lang="tr-TR" sz="1200" kern="1200" dirty="0" err="1" smtClean="0">
              <a:solidFill>
                <a:schemeClr val="tx1">
                  <a:lumMod val="75000"/>
                  <a:lumOff val="25000"/>
                </a:schemeClr>
              </a:solidFill>
            </a:rPr>
            <a:t>D.Bşk</a:t>
          </a:r>
          <a:r>
            <a:rPr lang="tr-TR" sz="1200" kern="1200" dirty="0" smtClean="0">
              <a:solidFill>
                <a:schemeClr val="tx1">
                  <a:lumMod val="75000"/>
                  <a:lumOff val="25000"/>
                </a:schemeClr>
              </a:solidFill>
            </a:rPr>
            <a:t>. tarafından İKS kapsamında yapılan faaliyetlerle ilgili olarak bilgilendirme amaçlı e-bülten hazırlanarak tüm personele elektronik ortamda gönderilmektedir. </a:t>
          </a:r>
          <a:endParaRPr lang="tr-TR" sz="1200" kern="1200" dirty="0">
            <a:solidFill>
              <a:schemeClr val="tx1">
                <a:lumMod val="75000"/>
                <a:lumOff val="25000"/>
              </a:schemeClr>
            </a:solidFill>
          </a:endParaRPr>
        </a:p>
      </dsp:txBody>
      <dsp:txXfrm>
        <a:off x="435956" y="3676263"/>
        <a:ext cx="7590501" cy="406218"/>
      </dsp:txXfrm>
    </dsp:sp>
    <dsp:sp modelId="{6A9E77B6-1D26-4F39-99C7-4A6249E44E7F}">
      <dsp:nvSpPr>
        <dsp:cNvPr id="0" name=""/>
        <dsp:cNvSpPr/>
      </dsp:nvSpPr>
      <dsp:spPr>
        <a:xfrm>
          <a:off x="0" y="4578638"/>
          <a:ext cx="8229600" cy="2268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9D5AF6C-BB4D-43F6-BCEC-1D524181CDE7}">
      <dsp:nvSpPr>
        <dsp:cNvPr id="0" name=""/>
        <dsp:cNvSpPr/>
      </dsp:nvSpPr>
      <dsp:spPr>
        <a:xfrm>
          <a:off x="411480" y="4231235"/>
          <a:ext cx="7634451" cy="480243"/>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622300">
            <a:lnSpc>
              <a:spcPct val="90000"/>
            </a:lnSpc>
            <a:spcBef>
              <a:spcPct val="0"/>
            </a:spcBef>
            <a:spcAft>
              <a:spcPct val="35000"/>
            </a:spcAft>
          </a:pPr>
          <a:r>
            <a:rPr lang="tr-TR" sz="1400" b="0" i="0" u="none" kern="1200" dirty="0" smtClean="0">
              <a:solidFill>
                <a:schemeClr val="tx1">
                  <a:lumMod val="75000"/>
                  <a:lumOff val="25000"/>
                </a:schemeClr>
              </a:solidFill>
            </a:rPr>
            <a:t>Göreve yeni başlayan personellere Hizmet içi eğitim programı kapsamında İKS eğitimi verilmektedir.</a:t>
          </a:r>
          <a:endParaRPr lang="tr-TR" sz="1400" kern="1200" dirty="0">
            <a:solidFill>
              <a:schemeClr val="tx1">
                <a:lumMod val="75000"/>
                <a:lumOff val="25000"/>
              </a:schemeClr>
            </a:solidFill>
          </a:endParaRPr>
        </a:p>
      </dsp:txBody>
      <dsp:txXfrm>
        <a:off x="434924" y="4254679"/>
        <a:ext cx="7587563" cy="43335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4E431A-5614-4C56-82EC-051B0049947F}">
      <dsp:nvSpPr>
        <dsp:cNvPr id="0" name=""/>
        <dsp:cNvSpPr/>
      </dsp:nvSpPr>
      <dsp:spPr>
        <a:xfrm>
          <a:off x="0" y="462879"/>
          <a:ext cx="8136904" cy="7056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7BB55DD-9C68-4AAE-8920-69A169442ACE}">
      <dsp:nvSpPr>
        <dsp:cNvPr id="0" name=""/>
        <dsp:cNvSpPr/>
      </dsp:nvSpPr>
      <dsp:spPr>
        <a:xfrm>
          <a:off x="406845" y="66122"/>
          <a:ext cx="7360212" cy="810037"/>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289" tIns="0" rIns="215289" bIns="0" numCol="1" spcCol="1270" anchor="ctr" anchorCtr="0">
          <a:noAutofit/>
        </a:bodyPr>
        <a:lstStyle/>
        <a:p>
          <a:pPr lvl="0" algn="l" defTabSz="622300">
            <a:lnSpc>
              <a:spcPct val="90000"/>
            </a:lnSpc>
            <a:spcBef>
              <a:spcPct val="0"/>
            </a:spcBef>
            <a:spcAft>
              <a:spcPct val="35000"/>
            </a:spcAft>
          </a:pPr>
          <a:r>
            <a:rPr lang="tr-TR" sz="1400" kern="1200" dirty="0" smtClean="0"/>
            <a:t>Üniversitemiz Kurumsal Risk Yönetimi Yönergesi Senato kararıyla yürürlüğe girmiş ve tüm birimlere yazı ile duyurulmuştur.</a:t>
          </a:r>
          <a:endParaRPr lang="tr-TR" sz="1400" kern="1200" dirty="0"/>
        </a:p>
      </dsp:txBody>
      <dsp:txXfrm>
        <a:off x="446388" y="105665"/>
        <a:ext cx="7281126" cy="730951"/>
      </dsp:txXfrm>
    </dsp:sp>
    <dsp:sp modelId="{31B50F8D-A85A-4F3A-B4B3-70A887CA1F5F}">
      <dsp:nvSpPr>
        <dsp:cNvPr id="0" name=""/>
        <dsp:cNvSpPr/>
      </dsp:nvSpPr>
      <dsp:spPr>
        <a:xfrm>
          <a:off x="0" y="1732959"/>
          <a:ext cx="8136904" cy="7056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BABC72-50AD-469B-AA34-D84A3B10E7FB}">
      <dsp:nvSpPr>
        <dsp:cNvPr id="0" name=""/>
        <dsp:cNvSpPr/>
      </dsp:nvSpPr>
      <dsp:spPr>
        <a:xfrm>
          <a:off x="406845" y="1319679"/>
          <a:ext cx="7360212" cy="82656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289" tIns="0" rIns="215289" bIns="0" numCol="1" spcCol="1270" anchor="ctr" anchorCtr="0">
          <a:noAutofit/>
        </a:bodyPr>
        <a:lstStyle/>
        <a:p>
          <a:pPr lvl="0" algn="l" defTabSz="622300">
            <a:lnSpc>
              <a:spcPct val="90000"/>
            </a:lnSpc>
            <a:spcBef>
              <a:spcPct val="0"/>
            </a:spcBef>
            <a:spcAft>
              <a:spcPct val="35000"/>
            </a:spcAft>
          </a:pPr>
          <a:r>
            <a:rPr lang="tr-TR" sz="1400" kern="1200" dirty="0" smtClean="0"/>
            <a:t>2014-2018 Stratejik planı hazırlanarak Kalkınma Bakanlığına gönderilmiştir.</a:t>
          </a:r>
          <a:endParaRPr lang="tr-TR" sz="1400" kern="1200" dirty="0"/>
        </a:p>
      </dsp:txBody>
      <dsp:txXfrm>
        <a:off x="447194" y="1360028"/>
        <a:ext cx="7279514" cy="745862"/>
      </dsp:txXfrm>
    </dsp:sp>
    <dsp:sp modelId="{3432C8D5-E2A9-4071-9094-081B4E30AE15}">
      <dsp:nvSpPr>
        <dsp:cNvPr id="0" name=""/>
        <dsp:cNvSpPr/>
      </dsp:nvSpPr>
      <dsp:spPr>
        <a:xfrm>
          <a:off x="0" y="3003039"/>
          <a:ext cx="8136904" cy="7056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3ECED85-04D5-416D-86D4-0E0FB7425E30}">
      <dsp:nvSpPr>
        <dsp:cNvPr id="0" name=""/>
        <dsp:cNvSpPr/>
      </dsp:nvSpPr>
      <dsp:spPr>
        <a:xfrm>
          <a:off x="367072" y="2636625"/>
          <a:ext cx="7402759" cy="82656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289" tIns="0" rIns="215289" bIns="0" numCol="1" spcCol="1270" anchor="ctr" anchorCtr="0">
          <a:noAutofit/>
        </a:bodyPr>
        <a:lstStyle/>
        <a:p>
          <a:pPr lvl="0" algn="l" defTabSz="622300">
            <a:lnSpc>
              <a:spcPct val="90000"/>
            </a:lnSpc>
            <a:spcBef>
              <a:spcPct val="0"/>
            </a:spcBef>
            <a:spcAft>
              <a:spcPct val="35000"/>
            </a:spcAft>
          </a:pPr>
          <a:r>
            <a:rPr lang="tr-TR" sz="1400" kern="1200" dirty="0" smtClean="0"/>
            <a:t>2015 yılı </a:t>
          </a:r>
          <a:r>
            <a:rPr lang="tr-TR" sz="1400" kern="1200" dirty="0" err="1" smtClean="0"/>
            <a:t>Özdeğerlendirme</a:t>
          </a:r>
          <a:r>
            <a:rPr lang="tr-TR" sz="1400" kern="1200" dirty="0" smtClean="0"/>
            <a:t> raporu hazırlanmış olup, SYBS üzerinden yayımlanmıştır.    </a:t>
          </a:r>
          <a:endParaRPr lang="tr-TR" sz="1400" kern="1200" dirty="0"/>
        </a:p>
      </dsp:txBody>
      <dsp:txXfrm>
        <a:off x="407421" y="2676974"/>
        <a:ext cx="7322061" cy="745862"/>
      </dsp:txXfrm>
    </dsp:sp>
    <dsp:sp modelId="{A6C3480B-B2D8-41D4-B15C-0E3ABCBFF7CA}">
      <dsp:nvSpPr>
        <dsp:cNvPr id="0" name=""/>
        <dsp:cNvSpPr/>
      </dsp:nvSpPr>
      <dsp:spPr>
        <a:xfrm>
          <a:off x="0" y="4273119"/>
          <a:ext cx="8136904" cy="7056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86CF9A8-9301-4C55-A1F1-6F1F353C376F}">
      <dsp:nvSpPr>
        <dsp:cNvPr id="0" name=""/>
        <dsp:cNvSpPr/>
      </dsp:nvSpPr>
      <dsp:spPr>
        <a:xfrm>
          <a:off x="392190" y="3992262"/>
          <a:ext cx="7352522" cy="82656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289" tIns="0" rIns="215289" bIns="0" numCol="1" spcCol="1270" anchor="ctr" anchorCtr="0">
          <a:noAutofit/>
        </a:bodyPr>
        <a:lstStyle/>
        <a:p>
          <a:pPr lvl="0" algn="l" defTabSz="622300">
            <a:lnSpc>
              <a:spcPct val="90000"/>
            </a:lnSpc>
            <a:spcBef>
              <a:spcPct val="0"/>
            </a:spcBef>
            <a:spcAft>
              <a:spcPct val="35000"/>
            </a:spcAft>
          </a:pPr>
          <a:r>
            <a:rPr lang="tr-TR" sz="1400" kern="1200" dirty="0" smtClean="0"/>
            <a:t>2015  yılı Performans Programı hazırlanarak Ocak ayı sonu itibariyle kamu oyuna duyurulmuş ve Maliye Bakanlığı ile Kalkınma Bakanlığına gönderilmiştir.</a:t>
          </a:r>
          <a:endParaRPr lang="tr-TR" sz="1400" kern="1200" dirty="0"/>
        </a:p>
      </dsp:txBody>
      <dsp:txXfrm>
        <a:off x="432539" y="4032611"/>
        <a:ext cx="7271824" cy="74586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AFE53A-8CBE-46C4-99DA-3B20B97ED567}">
      <dsp:nvSpPr>
        <dsp:cNvPr id="0" name=""/>
        <dsp:cNvSpPr/>
      </dsp:nvSpPr>
      <dsp:spPr>
        <a:xfrm>
          <a:off x="0" y="572463"/>
          <a:ext cx="2331951" cy="1399171"/>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tr-TR" sz="2200" b="1" kern="1200" smtClean="0"/>
            <a:t>Standart 7:</a:t>
          </a:r>
          <a:r>
            <a:rPr lang="tr-TR" sz="2200" kern="1200" smtClean="0"/>
            <a:t> Kontrol stratejileri ve yöntemleri</a:t>
          </a:r>
          <a:endParaRPr lang="tr-TR" sz="2200" kern="1200" dirty="0"/>
        </a:p>
      </dsp:txBody>
      <dsp:txXfrm>
        <a:off x="0" y="572463"/>
        <a:ext cx="2331951" cy="1399171"/>
      </dsp:txXfrm>
    </dsp:sp>
    <dsp:sp modelId="{BC431574-A4F0-41E4-8E64-CFA4E8A2D8F1}">
      <dsp:nvSpPr>
        <dsp:cNvPr id="0" name=""/>
        <dsp:cNvSpPr/>
      </dsp:nvSpPr>
      <dsp:spPr>
        <a:xfrm>
          <a:off x="2565147" y="572463"/>
          <a:ext cx="2331951" cy="1399171"/>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tr-TR" sz="2200" b="1" kern="1200" smtClean="0"/>
            <a:t>Standart 8:</a:t>
          </a:r>
          <a:r>
            <a:rPr lang="tr-TR" sz="2200" kern="1200" smtClean="0"/>
            <a:t> Prosedürlerin belirlenmesi ve belgelendirilmesi</a:t>
          </a:r>
          <a:endParaRPr lang="tr-TR" sz="2200" kern="1200" dirty="0"/>
        </a:p>
      </dsp:txBody>
      <dsp:txXfrm>
        <a:off x="2565147" y="572463"/>
        <a:ext cx="2331951" cy="1399171"/>
      </dsp:txXfrm>
    </dsp:sp>
    <dsp:sp modelId="{DB54CDAC-236C-4DC7-A260-AE291FA21AC3}">
      <dsp:nvSpPr>
        <dsp:cNvPr id="0" name=""/>
        <dsp:cNvSpPr/>
      </dsp:nvSpPr>
      <dsp:spPr>
        <a:xfrm>
          <a:off x="5130294" y="572463"/>
          <a:ext cx="2331951" cy="1399171"/>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tr-TR" sz="2200" b="1" kern="1200" smtClean="0"/>
            <a:t>Standart 9:</a:t>
          </a:r>
          <a:r>
            <a:rPr lang="tr-TR" sz="2200" kern="1200" smtClean="0"/>
            <a:t> Görevler ayrılığı</a:t>
          </a:r>
          <a:endParaRPr lang="tr-TR" sz="2200" kern="1200" dirty="0"/>
        </a:p>
      </dsp:txBody>
      <dsp:txXfrm>
        <a:off x="5130294" y="572463"/>
        <a:ext cx="2331951" cy="1399171"/>
      </dsp:txXfrm>
    </dsp:sp>
    <dsp:sp modelId="{B47C544D-1340-4703-993C-1EF0D6963150}">
      <dsp:nvSpPr>
        <dsp:cNvPr id="0" name=""/>
        <dsp:cNvSpPr/>
      </dsp:nvSpPr>
      <dsp:spPr>
        <a:xfrm>
          <a:off x="0" y="2204829"/>
          <a:ext cx="2331951" cy="1399171"/>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tr-TR" sz="2200" b="1" kern="1200" smtClean="0"/>
            <a:t>Standart 10:</a:t>
          </a:r>
          <a:r>
            <a:rPr lang="tr-TR" sz="2200" kern="1200" smtClean="0"/>
            <a:t> Hiyerarşik kontroller</a:t>
          </a:r>
          <a:endParaRPr lang="tr-TR" sz="2200" kern="1200" dirty="0"/>
        </a:p>
      </dsp:txBody>
      <dsp:txXfrm>
        <a:off x="0" y="2204829"/>
        <a:ext cx="2331951" cy="1399171"/>
      </dsp:txXfrm>
    </dsp:sp>
    <dsp:sp modelId="{795256BB-07A5-4CA0-927C-7A3CCF9D980C}">
      <dsp:nvSpPr>
        <dsp:cNvPr id="0" name=""/>
        <dsp:cNvSpPr/>
      </dsp:nvSpPr>
      <dsp:spPr>
        <a:xfrm>
          <a:off x="2565147" y="2204829"/>
          <a:ext cx="2331951" cy="1399171"/>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tr-TR" sz="2200" b="1" kern="1200" smtClean="0"/>
            <a:t>Standart 11:</a:t>
          </a:r>
          <a:r>
            <a:rPr lang="tr-TR" sz="2200" kern="1200" smtClean="0"/>
            <a:t> Faaliyetlerin sürekliliği</a:t>
          </a:r>
          <a:endParaRPr lang="tr-TR" sz="2200" kern="1200" dirty="0"/>
        </a:p>
      </dsp:txBody>
      <dsp:txXfrm>
        <a:off x="2565147" y="2204829"/>
        <a:ext cx="2331951" cy="1399171"/>
      </dsp:txXfrm>
    </dsp:sp>
    <dsp:sp modelId="{8D988E1D-5038-4A26-A5CA-F4C3C7CAC4FA}">
      <dsp:nvSpPr>
        <dsp:cNvPr id="0" name=""/>
        <dsp:cNvSpPr/>
      </dsp:nvSpPr>
      <dsp:spPr>
        <a:xfrm>
          <a:off x="5130294" y="2204829"/>
          <a:ext cx="2331951" cy="1399171"/>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tr-TR" sz="2200" b="1" kern="1200" smtClean="0"/>
            <a:t>Standart 12:</a:t>
          </a:r>
          <a:r>
            <a:rPr lang="tr-TR" sz="2200" kern="1200" smtClean="0"/>
            <a:t> Bilgi sistemleri kontrolleri</a:t>
          </a:r>
          <a:endParaRPr lang="tr-TR" sz="2200" kern="1200" dirty="0"/>
        </a:p>
      </dsp:txBody>
      <dsp:txXfrm>
        <a:off x="5130294" y="2204829"/>
        <a:ext cx="2331951" cy="139917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331A4F-7FCE-46C8-ACB5-2AAC06E018FA}">
      <dsp:nvSpPr>
        <dsp:cNvPr id="0" name=""/>
        <dsp:cNvSpPr/>
      </dsp:nvSpPr>
      <dsp:spPr>
        <a:xfrm>
          <a:off x="0" y="679366"/>
          <a:ext cx="8229600" cy="7560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D0C8D61-FE5D-407E-8353-A8EA41685236}">
      <dsp:nvSpPr>
        <dsp:cNvPr id="0" name=""/>
        <dsp:cNvSpPr/>
      </dsp:nvSpPr>
      <dsp:spPr>
        <a:xfrm>
          <a:off x="411480" y="42168"/>
          <a:ext cx="7150320" cy="1079998"/>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tr-TR" sz="2000" kern="1200" dirty="0" smtClean="0"/>
            <a:t>Üniversitemiz Süreç Yönetimi El kitabındaki tüm süreçler revize edilerek süreç akışları ve performans göstergeleri yenilenmiş olup, SYBS üzerinden izlenmektedir.</a:t>
          </a:r>
          <a:endParaRPr lang="tr-TR" sz="2000" kern="1200" dirty="0"/>
        </a:p>
      </dsp:txBody>
      <dsp:txXfrm>
        <a:off x="464201" y="94889"/>
        <a:ext cx="7044878" cy="974556"/>
      </dsp:txXfrm>
    </dsp:sp>
    <dsp:sp modelId="{C3C10427-DF08-4B43-8ABB-EDACCC8A61D4}">
      <dsp:nvSpPr>
        <dsp:cNvPr id="0" name=""/>
        <dsp:cNvSpPr/>
      </dsp:nvSpPr>
      <dsp:spPr>
        <a:xfrm>
          <a:off x="0" y="2234564"/>
          <a:ext cx="8229600" cy="7560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3E12D8-3CA2-417B-AD10-6DDCFF68B3CA}">
      <dsp:nvSpPr>
        <dsp:cNvPr id="0" name=""/>
        <dsp:cNvSpPr/>
      </dsp:nvSpPr>
      <dsp:spPr>
        <a:xfrm>
          <a:off x="411480" y="1597366"/>
          <a:ext cx="7150320" cy="1079998"/>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tr-TR" sz="2000" kern="1200" dirty="0" smtClean="0"/>
            <a:t>Üniversitemizin tüm birimlerinde Elektronik Belge Yönetim Sistemi kullanılmaktadır.</a:t>
          </a:r>
          <a:endParaRPr lang="tr-TR" sz="2000" kern="1200" dirty="0"/>
        </a:p>
      </dsp:txBody>
      <dsp:txXfrm>
        <a:off x="464201" y="1650087"/>
        <a:ext cx="7044878" cy="974556"/>
      </dsp:txXfrm>
    </dsp:sp>
    <dsp:sp modelId="{B5D10491-D537-4D6D-9F34-9D574908C80E}">
      <dsp:nvSpPr>
        <dsp:cNvPr id="0" name=""/>
        <dsp:cNvSpPr/>
      </dsp:nvSpPr>
      <dsp:spPr>
        <a:xfrm>
          <a:off x="0" y="3738335"/>
          <a:ext cx="8229600" cy="7560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1829FD0-97F8-4BAA-80A9-FB104390C054}">
      <dsp:nvSpPr>
        <dsp:cNvPr id="0" name=""/>
        <dsp:cNvSpPr/>
      </dsp:nvSpPr>
      <dsp:spPr>
        <a:xfrm>
          <a:off x="443530" y="3122294"/>
          <a:ext cx="7150320" cy="1028571"/>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tr-TR" sz="2000" kern="1200" dirty="0" smtClean="0"/>
            <a:t>Yetki Devri ve İmza Yetkileri Yönergesi kapsamında çeşitli hükümler başlığı altında  İkiz Görevlendirme esasları belirlenmiş ve uygulamaya konulmuştur.</a:t>
          </a:r>
          <a:endParaRPr lang="tr-TR" sz="2000" kern="1200" dirty="0"/>
        </a:p>
      </dsp:txBody>
      <dsp:txXfrm>
        <a:off x="493741" y="3172505"/>
        <a:ext cx="7049898" cy="92814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3F2A31-1ACF-4F48-A170-F00779A8C45D}">
      <dsp:nvSpPr>
        <dsp:cNvPr id="0" name=""/>
        <dsp:cNvSpPr/>
      </dsp:nvSpPr>
      <dsp:spPr>
        <a:xfrm>
          <a:off x="1068481" y="927"/>
          <a:ext cx="2901255" cy="1740753"/>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tr-TR" sz="2500" b="1" kern="1200" dirty="0" smtClean="0"/>
            <a:t>Standart 13:</a:t>
          </a:r>
        </a:p>
        <a:p>
          <a:pPr lvl="0" algn="ctr" defTabSz="1111250">
            <a:lnSpc>
              <a:spcPct val="90000"/>
            </a:lnSpc>
            <a:spcBef>
              <a:spcPct val="0"/>
            </a:spcBef>
            <a:spcAft>
              <a:spcPct val="35000"/>
            </a:spcAft>
          </a:pPr>
          <a:r>
            <a:rPr lang="tr-TR" sz="2500" b="1" kern="1200" dirty="0" smtClean="0"/>
            <a:t> </a:t>
          </a:r>
          <a:r>
            <a:rPr lang="tr-TR" sz="2500" kern="1200" dirty="0" smtClean="0"/>
            <a:t>Bilgi ve iletişim</a:t>
          </a:r>
          <a:endParaRPr lang="tr-TR" sz="2500" kern="1200" dirty="0"/>
        </a:p>
      </dsp:txBody>
      <dsp:txXfrm>
        <a:off x="1068481" y="927"/>
        <a:ext cx="2901255" cy="1740753"/>
      </dsp:txXfrm>
    </dsp:sp>
    <dsp:sp modelId="{FD2F4219-59D3-4556-95C5-A8FCCDDAB4BA}">
      <dsp:nvSpPr>
        <dsp:cNvPr id="0" name=""/>
        <dsp:cNvSpPr/>
      </dsp:nvSpPr>
      <dsp:spPr>
        <a:xfrm>
          <a:off x="4259862" y="927"/>
          <a:ext cx="2901255" cy="1740753"/>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tr-TR" sz="2500" b="1" kern="1200" dirty="0" smtClean="0"/>
            <a:t>Standart 14:</a:t>
          </a:r>
          <a:r>
            <a:rPr lang="tr-TR" sz="2500" kern="1200" dirty="0" smtClean="0"/>
            <a:t> Raporlama</a:t>
          </a:r>
          <a:endParaRPr lang="tr-TR" sz="2500" kern="1200" dirty="0"/>
        </a:p>
      </dsp:txBody>
      <dsp:txXfrm>
        <a:off x="4259862" y="927"/>
        <a:ext cx="2901255" cy="1740753"/>
      </dsp:txXfrm>
    </dsp:sp>
    <dsp:sp modelId="{4719117C-243C-498D-9D41-8CC489880539}">
      <dsp:nvSpPr>
        <dsp:cNvPr id="0" name=""/>
        <dsp:cNvSpPr/>
      </dsp:nvSpPr>
      <dsp:spPr>
        <a:xfrm>
          <a:off x="1068481" y="2031806"/>
          <a:ext cx="2901255" cy="1740753"/>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tr-TR" sz="2500" b="1" kern="1200" dirty="0" smtClean="0"/>
            <a:t>Standart 15:</a:t>
          </a:r>
        </a:p>
        <a:p>
          <a:pPr lvl="0" algn="ctr" defTabSz="1111250">
            <a:lnSpc>
              <a:spcPct val="90000"/>
            </a:lnSpc>
            <a:spcBef>
              <a:spcPct val="0"/>
            </a:spcBef>
            <a:spcAft>
              <a:spcPct val="35000"/>
            </a:spcAft>
          </a:pPr>
          <a:r>
            <a:rPr lang="tr-TR" sz="2500" kern="1200" dirty="0" smtClean="0"/>
            <a:t> Kayıt ve dosyalama sistemi</a:t>
          </a:r>
          <a:endParaRPr lang="tr-TR" sz="2500" kern="1200" dirty="0"/>
        </a:p>
      </dsp:txBody>
      <dsp:txXfrm>
        <a:off x="1068481" y="2031806"/>
        <a:ext cx="2901255" cy="1740753"/>
      </dsp:txXfrm>
    </dsp:sp>
    <dsp:sp modelId="{50F3E7CA-564C-4A07-91C4-851745472C75}">
      <dsp:nvSpPr>
        <dsp:cNvPr id="0" name=""/>
        <dsp:cNvSpPr/>
      </dsp:nvSpPr>
      <dsp:spPr>
        <a:xfrm>
          <a:off x="4259862" y="2031806"/>
          <a:ext cx="2901255" cy="1740753"/>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tr-TR" sz="2500" b="1" kern="1200" dirty="0" smtClean="0"/>
            <a:t>Standart 16:</a:t>
          </a:r>
        </a:p>
        <a:p>
          <a:pPr lvl="0" algn="ctr" defTabSz="1111250">
            <a:lnSpc>
              <a:spcPct val="90000"/>
            </a:lnSpc>
            <a:spcBef>
              <a:spcPct val="0"/>
            </a:spcBef>
            <a:spcAft>
              <a:spcPct val="35000"/>
            </a:spcAft>
          </a:pPr>
          <a:r>
            <a:rPr lang="tr-TR" sz="2500" kern="1200" dirty="0" smtClean="0"/>
            <a:t> Hata, usulsüzlük ve yolsuzlukların bildirilmesi</a:t>
          </a:r>
          <a:endParaRPr lang="tr-TR" sz="2500" kern="1200" dirty="0"/>
        </a:p>
      </dsp:txBody>
      <dsp:txXfrm>
        <a:off x="4259862" y="2031806"/>
        <a:ext cx="2901255" cy="174075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E6A997-0960-4494-82A7-1287E2A87EB7}">
      <dsp:nvSpPr>
        <dsp:cNvPr id="0" name=""/>
        <dsp:cNvSpPr/>
      </dsp:nvSpPr>
      <dsp:spPr>
        <a:xfrm rot="10800000">
          <a:off x="1708601" y="1202"/>
          <a:ext cx="5472684" cy="1320573"/>
        </a:xfrm>
        <a:prstGeom prst="homePlat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2336" tIns="60960" rIns="113792" bIns="60960" numCol="1" spcCol="1270" anchor="ctr" anchorCtr="0">
          <a:noAutofit/>
        </a:bodyPr>
        <a:lstStyle/>
        <a:p>
          <a:pPr lvl="0" algn="l" defTabSz="711200">
            <a:lnSpc>
              <a:spcPct val="90000"/>
            </a:lnSpc>
            <a:spcBef>
              <a:spcPct val="0"/>
            </a:spcBef>
            <a:spcAft>
              <a:spcPct val="35000"/>
            </a:spcAft>
          </a:pPr>
          <a:r>
            <a:rPr lang="tr-TR" sz="1600" kern="1200" dirty="0" smtClean="0"/>
            <a:t>Üniversitemizde her türlü işlemlerde hata, usulsüzlük ve yolsuzluğun bildirilmesine ilişkin belirlenmiş olan işlem ve süreçlerin yürütülmesini sağlamak üzere Hata, Usulsüzlük ve Yolsuzlukların Bildirim Yönergesi Senato onayıyla yürürlüğe girmiş olup , tüm birimlere yazı ile duyurulmuştur.</a:t>
          </a:r>
          <a:endParaRPr lang="tr-TR" sz="1600" kern="1200" dirty="0"/>
        </a:p>
      </dsp:txBody>
      <dsp:txXfrm rot="10800000">
        <a:off x="2038744" y="1202"/>
        <a:ext cx="5142541" cy="1320573"/>
      </dsp:txXfrm>
    </dsp:sp>
    <dsp:sp modelId="{2221A9DA-F31F-4F6B-93E8-DED97AFE0683}">
      <dsp:nvSpPr>
        <dsp:cNvPr id="0" name=""/>
        <dsp:cNvSpPr/>
      </dsp:nvSpPr>
      <dsp:spPr>
        <a:xfrm>
          <a:off x="1048314" y="1202"/>
          <a:ext cx="1320573" cy="1320573"/>
        </a:xfrm>
        <a:prstGeom prst="ellipse">
          <a:avLst/>
        </a:prstGeom>
        <a:solidFill>
          <a:schemeClr val="dk2">
            <a:tint val="40000"/>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F1D2481-9D81-44FA-98D2-DCB3864A9C7D}">
      <dsp:nvSpPr>
        <dsp:cNvPr id="0" name=""/>
        <dsp:cNvSpPr/>
      </dsp:nvSpPr>
      <dsp:spPr>
        <a:xfrm rot="10800000">
          <a:off x="1708601" y="1715977"/>
          <a:ext cx="5472684" cy="1320573"/>
        </a:xfrm>
        <a:prstGeom prst="homePlat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2336" tIns="60960" rIns="113792" bIns="60960" numCol="1" spcCol="1270" anchor="ctr" anchorCtr="0">
          <a:noAutofit/>
        </a:bodyPr>
        <a:lstStyle/>
        <a:p>
          <a:pPr lvl="0" algn="l" defTabSz="711200">
            <a:lnSpc>
              <a:spcPct val="90000"/>
            </a:lnSpc>
            <a:spcBef>
              <a:spcPct val="0"/>
            </a:spcBef>
            <a:spcAft>
              <a:spcPct val="35000"/>
            </a:spcAft>
          </a:pPr>
          <a:r>
            <a:rPr lang="tr-TR" sz="1600" kern="1200" dirty="0" smtClean="0"/>
            <a:t>Üniversitemiz Kayıt ve Dosyalama Yönergesi gelen talepler doğrultusunda revize edilerek, Senato kararıyla yürürlüğe girmiş ve tüm birimlere yazı ile duyurulmuştur.</a:t>
          </a:r>
          <a:endParaRPr lang="tr-TR" sz="1600" kern="1200" dirty="0"/>
        </a:p>
      </dsp:txBody>
      <dsp:txXfrm rot="10800000">
        <a:off x="2038744" y="1715977"/>
        <a:ext cx="5142541" cy="1320573"/>
      </dsp:txXfrm>
    </dsp:sp>
    <dsp:sp modelId="{89527FBC-A50E-4FB9-9365-D8CD603F72A7}">
      <dsp:nvSpPr>
        <dsp:cNvPr id="0" name=""/>
        <dsp:cNvSpPr/>
      </dsp:nvSpPr>
      <dsp:spPr>
        <a:xfrm>
          <a:off x="1048314" y="1715977"/>
          <a:ext cx="1320573" cy="1320573"/>
        </a:xfrm>
        <a:prstGeom prst="ellipse">
          <a:avLst/>
        </a:prstGeom>
        <a:solidFill>
          <a:schemeClr val="dk2">
            <a:tint val="40000"/>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4A924E5-1E33-47C2-B44D-2E57F2999F47}">
      <dsp:nvSpPr>
        <dsp:cNvPr id="0" name=""/>
        <dsp:cNvSpPr/>
      </dsp:nvSpPr>
      <dsp:spPr>
        <a:xfrm rot="10800000">
          <a:off x="1708601" y="3430751"/>
          <a:ext cx="5472684" cy="1320573"/>
        </a:xfrm>
        <a:prstGeom prst="homePlat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2336" tIns="60960" rIns="113792" bIns="60960" numCol="1" spcCol="1270" anchor="ctr" anchorCtr="0">
          <a:noAutofit/>
        </a:bodyPr>
        <a:lstStyle/>
        <a:p>
          <a:pPr lvl="0" algn="l" defTabSz="711200">
            <a:lnSpc>
              <a:spcPct val="90000"/>
            </a:lnSpc>
            <a:spcBef>
              <a:spcPct val="0"/>
            </a:spcBef>
            <a:spcAft>
              <a:spcPct val="35000"/>
            </a:spcAft>
          </a:pPr>
          <a:r>
            <a:rPr lang="tr-TR" sz="1600" kern="1200" dirty="0" smtClean="0"/>
            <a:t>Kurumumuzda</a:t>
          </a:r>
          <a:r>
            <a:rPr lang="tr-TR" sz="1600" kern="1200" baseline="0" dirty="0" smtClean="0"/>
            <a:t> iletişim Koordinatörlüğü kurularak çalışma usul ve esasları belirlenmiştir.</a:t>
          </a:r>
          <a:endParaRPr lang="tr-TR" sz="1600" kern="1200" dirty="0"/>
        </a:p>
      </dsp:txBody>
      <dsp:txXfrm rot="10800000">
        <a:off x="2038744" y="3430751"/>
        <a:ext cx="5142541" cy="1320573"/>
      </dsp:txXfrm>
    </dsp:sp>
    <dsp:sp modelId="{32F1F7F0-43E0-467B-9CD3-612B2B7D4727}">
      <dsp:nvSpPr>
        <dsp:cNvPr id="0" name=""/>
        <dsp:cNvSpPr/>
      </dsp:nvSpPr>
      <dsp:spPr>
        <a:xfrm>
          <a:off x="1048314" y="3430751"/>
          <a:ext cx="1320573" cy="1320573"/>
        </a:xfrm>
        <a:prstGeom prst="ellipse">
          <a:avLst/>
        </a:prstGeom>
        <a:solidFill>
          <a:schemeClr val="dk2">
            <a:tint val="40000"/>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E62A19-8E8A-45A3-9A03-03D8F3CBE55A}">
      <dsp:nvSpPr>
        <dsp:cNvPr id="0" name=""/>
        <dsp:cNvSpPr/>
      </dsp:nvSpPr>
      <dsp:spPr>
        <a:xfrm>
          <a:off x="1117600" y="421"/>
          <a:ext cx="2878913" cy="1727348"/>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tr-TR" sz="2900" b="1" kern="1200" dirty="0" smtClean="0"/>
            <a:t>Standart 17:</a:t>
          </a:r>
          <a:r>
            <a:rPr lang="tr-TR" sz="2900" kern="1200" dirty="0" smtClean="0"/>
            <a:t> </a:t>
          </a:r>
        </a:p>
        <a:p>
          <a:pPr lvl="0" algn="ctr" defTabSz="1289050">
            <a:lnSpc>
              <a:spcPct val="90000"/>
            </a:lnSpc>
            <a:spcBef>
              <a:spcPct val="0"/>
            </a:spcBef>
            <a:spcAft>
              <a:spcPct val="35000"/>
            </a:spcAft>
          </a:pPr>
          <a:r>
            <a:rPr lang="tr-TR" sz="2900" kern="1200" dirty="0" smtClean="0"/>
            <a:t>İç kontrolün değerlendirilmesi</a:t>
          </a:r>
          <a:endParaRPr lang="tr-TR" sz="2900" kern="1200" dirty="0"/>
        </a:p>
      </dsp:txBody>
      <dsp:txXfrm>
        <a:off x="1117600" y="421"/>
        <a:ext cx="2878913" cy="1727348"/>
      </dsp:txXfrm>
    </dsp:sp>
    <dsp:sp modelId="{6965C904-2FDF-4ADE-B56E-CF61F2C95C21}">
      <dsp:nvSpPr>
        <dsp:cNvPr id="0" name=""/>
        <dsp:cNvSpPr/>
      </dsp:nvSpPr>
      <dsp:spPr>
        <a:xfrm>
          <a:off x="4284405" y="421"/>
          <a:ext cx="2878913" cy="1727348"/>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tr-TR" sz="2900" b="1" kern="1200" dirty="0" smtClean="0"/>
            <a:t>Standart 18:</a:t>
          </a:r>
          <a:r>
            <a:rPr lang="tr-TR" sz="2900" kern="1200" dirty="0" smtClean="0"/>
            <a:t> </a:t>
          </a:r>
        </a:p>
        <a:p>
          <a:pPr lvl="0" algn="ctr" defTabSz="1289050">
            <a:lnSpc>
              <a:spcPct val="90000"/>
            </a:lnSpc>
            <a:spcBef>
              <a:spcPct val="0"/>
            </a:spcBef>
            <a:spcAft>
              <a:spcPct val="35000"/>
            </a:spcAft>
          </a:pPr>
          <a:r>
            <a:rPr lang="tr-TR" sz="2900" kern="1200" dirty="0" smtClean="0"/>
            <a:t>İç denetim</a:t>
          </a:r>
          <a:endParaRPr lang="tr-TR" sz="2900" kern="1200" dirty="0"/>
        </a:p>
      </dsp:txBody>
      <dsp:txXfrm>
        <a:off x="4284405" y="421"/>
        <a:ext cx="2878913" cy="172734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29">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3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33">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942042-7033-4E4C-9E7D-E427264A5E4D}" type="datetimeFigureOut">
              <a:rPr lang="tr-TR" smtClean="0"/>
              <a:t>28.03.2016</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852036-28E4-4AE5-B56A-96B1322A17B1}" type="slidenum">
              <a:rPr lang="tr-TR" smtClean="0"/>
              <a:t>‹#›</a:t>
            </a:fld>
            <a:endParaRPr lang="tr-TR"/>
          </a:p>
        </p:txBody>
      </p:sp>
    </p:spTree>
    <p:extLst>
      <p:ext uri="{BB962C8B-B14F-4D97-AF65-F5344CB8AC3E}">
        <p14:creationId xmlns:p14="http://schemas.microsoft.com/office/powerpoint/2010/main" val="4072060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7B852036-28E4-4AE5-B56A-96B1322A17B1}" type="slidenum">
              <a:rPr lang="tr-TR" smtClean="0"/>
              <a:t>8</a:t>
            </a:fld>
            <a:endParaRPr lang="tr-TR"/>
          </a:p>
        </p:txBody>
      </p:sp>
    </p:spTree>
    <p:extLst>
      <p:ext uri="{BB962C8B-B14F-4D97-AF65-F5344CB8AC3E}">
        <p14:creationId xmlns:p14="http://schemas.microsoft.com/office/powerpoint/2010/main" val="3393351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7B852036-28E4-4AE5-B56A-96B1322A17B1}" type="slidenum">
              <a:rPr lang="tr-TR" smtClean="0"/>
              <a:t>26</a:t>
            </a:fld>
            <a:endParaRPr lang="tr-TR"/>
          </a:p>
        </p:txBody>
      </p:sp>
    </p:spTree>
    <p:extLst>
      <p:ext uri="{BB962C8B-B14F-4D97-AF65-F5344CB8AC3E}">
        <p14:creationId xmlns:p14="http://schemas.microsoft.com/office/powerpoint/2010/main" val="2767548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pPr>
              <a:defRPr/>
            </a:pPr>
            <a:fld id="{0A882B22-F883-428C-884A-C4C5085212C4}" type="datetimeFigureOut">
              <a:rPr lang="tr-TR"/>
              <a:pPr>
                <a:defRPr/>
              </a:pPr>
              <a:t>28.03.2016</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3E30489E-6E41-48FC-A81E-907FEE48C498}" type="slidenum">
              <a:rPr lang="tr-TR"/>
              <a:pPr>
                <a:defRPr/>
              </a:pPr>
              <a:t>‹#›</a:t>
            </a:fld>
            <a:endParaRPr lang="tr-TR"/>
          </a:p>
        </p:txBody>
      </p:sp>
    </p:spTree>
    <p:extLst>
      <p:ext uri="{BB962C8B-B14F-4D97-AF65-F5344CB8AC3E}">
        <p14:creationId xmlns:p14="http://schemas.microsoft.com/office/powerpoint/2010/main" val="3632391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BEDB1433-52E4-4F3B-96B2-2342A3374541}" type="datetimeFigureOut">
              <a:rPr lang="tr-TR"/>
              <a:pPr>
                <a:defRPr/>
              </a:pPr>
              <a:t>28.03.2016</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A6B6ED25-DF27-4C9C-8029-83FA38CEBA9C}" type="slidenum">
              <a:rPr lang="tr-TR"/>
              <a:pPr>
                <a:defRPr/>
              </a:pPr>
              <a:t>‹#›</a:t>
            </a:fld>
            <a:endParaRPr lang="tr-TR"/>
          </a:p>
        </p:txBody>
      </p:sp>
    </p:spTree>
    <p:extLst>
      <p:ext uri="{BB962C8B-B14F-4D97-AF65-F5344CB8AC3E}">
        <p14:creationId xmlns:p14="http://schemas.microsoft.com/office/powerpoint/2010/main" val="1895960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2ABA168B-248E-4445-A6B6-AB8CD5956E38}" type="datetimeFigureOut">
              <a:rPr lang="tr-TR"/>
              <a:pPr>
                <a:defRPr/>
              </a:pPr>
              <a:t>28.03.2016</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26375D4C-9EB1-4EFB-A102-169502C01BFF}" type="slidenum">
              <a:rPr lang="tr-TR"/>
              <a:pPr>
                <a:defRPr/>
              </a:pPr>
              <a:t>‹#›</a:t>
            </a:fld>
            <a:endParaRPr lang="tr-TR"/>
          </a:p>
        </p:txBody>
      </p:sp>
    </p:spTree>
    <p:extLst>
      <p:ext uri="{BB962C8B-B14F-4D97-AF65-F5344CB8AC3E}">
        <p14:creationId xmlns:p14="http://schemas.microsoft.com/office/powerpoint/2010/main" val="3405829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77270383-CA23-40A4-B166-F109617DD511}" type="datetimeFigureOut">
              <a:rPr lang="tr-TR"/>
              <a:pPr>
                <a:defRPr/>
              </a:pPr>
              <a:t>28.03.2016</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94814D18-A465-44DC-B65D-A826F9D02849}" type="slidenum">
              <a:rPr lang="tr-TR"/>
              <a:pPr>
                <a:defRPr/>
              </a:pPr>
              <a:t>‹#›</a:t>
            </a:fld>
            <a:endParaRPr lang="tr-TR"/>
          </a:p>
        </p:txBody>
      </p:sp>
    </p:spTree>
    <p:extLst>
      <p:ext uri="{BB962C8B-B14F-4D97-AF65-F5344CB8AC3E}">
        <p14:creationId xmlns:p14="http://schemas.microsoft.com/office/powerpoint/2010/main" val="3422637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pPr>
              <a:defRPr/>
            </a:pPr>
            <a:fld id="{2AE4F9BE-2488-4183-8865-E0F836D6E946}" type="datetimeFigureOut">
              <a:rPr lang="tr-TR"/>
              <a:pPr>
                <a:defRPr/>
              </a:pPr>
              <a:t>28.03.2016</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66857387-EC97-4162-A326-7975B611531F}" type="slidenum">
              <a:rPr lang="tr-TR"/>
              <a:pPr>
                <a:defRPr/>
              </a:pPr>
              <a:t>‹#›</a:t>
            </a:fld>
            <a:endParaRPr lang="tr-TR"/>
          </a:p>
        </p:txBody>
      </p:sp>
    </p:spTree>
    <p:extLst>
      <p:ext uri="{BB962C8B-B14F-4D97-AF65-F5344CB8AC3E}">
        <p14:creationId xmlns:p14="http://schemas.microsoft.com/office/powerpoint/2010/main" val="344262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3"/>
          <p:cNvSpPr>
            <a:spLocks noGrp="1"/>
          </p:cNvSpPr>
          <p:nvPr>
            <p:ph type="dt" sz="half" idx="10"/>
          </p:nvPr>
        </p:nvSpPr>
        <p:spPr/>
        <p:txBody>
          <a:bodyPr/>
          <a:lstStyle>
            <a:lvl1pPr>
              <a:defRPr/>
            </a:lvl1pPr>
          </a:lstStyle>
          <a:p>
            <a:pPr>
              <a:defRPr/>
            </a:pPr>
            <a:fld id="{ACA73A23-9E37-4D5E-BFC9-F46798CAD415}" type="datetimeFigureOut">
              <a:rPr lang="tr-TR"/>
              <a:pPr>
                <a:defRPr/>
              </a:pPr>
              <a:t>28.03.2016</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3E87BFCE-999D-4181-90A9-002EB10C697B}" type="slidenum">
              <a:rPr lang="tr-TR"/>
              <a:pPr>
                <a:defRPr/>
              </a:pPr>
              <a:t>‹#›</a:t>
            </a:fld>
            <a:endParaRPr lang="tr-TR"/>
          </a:p>
        </p:txBody>
      </p:sp>
    </p:spTree>
    <p:extLst>
      <p:ext uri="{BB962C8B-B14F-4D97-AF65-F5344CB8AC3E}">
        <p14:creationId xmlns:p14="http://schemas.microsoft.com/office/powerpoint/2010/main" val="1781170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3"/>
          <p:cNvSpPr>
            <a:spLocks noGrp="1"/>
          </p:cNvSpPr>
          <p:nvPr>
            <p:ph type="dt" sz="half" idx="10"/>
          </p:nvPr>
        </p:nvSpPr>
        <p:spPr/>
        <p:txBody>
          <a:bodyPr/>
          <a:lstStyle>
            <a:lvl1pPr>
              <a:defRPr/>
            </a:lvl1pPr>
          </a:lstStyle>
          <a:p>
            <a:pPr>
              <a:defRPr/>
            </a:pPr>
            <a:fld id="{0B7F181F-297B-4AF8-A24B-34471BCCBB2C}" type="datetimeFigureOut">
              <a:rPr lang="tr-TR"/>
              <a:pPr>
                <a:defRPr/>
              </a:pPr>
              <a:t>28.03.2016</a:t>
            </a:fld>
            <a:endParaRPr lang="tr-TR"/>
          </a:p>
        </p:txBody>
      </p:sp>
      <p:sp>
        <p:nvSpPr>
          <p:cNvPr id="8" name="Altbilgi Yer Tutucusu 4"/>
          <p:cNvSpPr>
            <a:spLocks noGrp="1"/>
          </p:cNvSpPr>
          <p:nvPr>
            <p:ph type="ftr" sz="quarter" idx="11"/>
          </p:nvPr>
        </p:nvSpPr>
        <p:spPr/>
        <p:txBody>
          <a:bodyPr/>
          <a:lstStyle>
            <a:lvl1pPr>
              <a:defRPr/>
            </a:lvl1pPr>
          </a:lstStyle>
          <a:p>
            <a:pPr>
              <a:defRPr/>
            </a:pPr>
            <a:endParaRPr lang="tr-TR"/>
          </a:p>
        </p:txBody>
      </p:sp>
      <p:sp>
        <p:nvSpPr>
          <p:cNvPr id="9" name="Slayt Numarası Yer Tutucusu 5"/>
          <p:cNvSpPr>
            <a:spLocks noGrp="1"/>
          </p:cNvSpPr>
          <p:nvPr>
            <p:ph type="sldNum" sz="quarter" idx="12"/>
          </p:nvPr>
        </p:nvSpPr>
        <p:spPr/>
        <p:txBody>
          <a:bodyPr/>
          <a:lstStyle>
            <a:lvl1pPr>
              <a:defRPr/>
            </a:lvl1pPr>
          </a:lstStyle>
          <a:p>
            <a:pPr>
              <a:defRPr/>
            </a:pPr>
            <a:fld id="{A65F3012-C660-46AF-8F8C-3706B654CC73}" type="slidenum">
              <a:rPr lang="tr-TR"/>
              <a:pPr>
                <a:defRPr/>
              </a:pPr>
              <a:t>‹#›</a:t>
            </a:fld>
            <a:endParaRPr lang="tr-TR"/>
          </a:p>
        </p:txBody>
      </p:sp>
    </p:spTree>
    <p:extLst>
      <p:ext uri="{BB962C8B-B14F-4D97-AF65-F5344CB8AC3E}">
        <p14:creationId xmlns:p14="http://schemas.microsoft.com/office/powerpoint/2010/main" val="306554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3"/>
          <p:cNvSpPr>
            <a:spLocks noGrp="1"/>
          </p:cNvSpPr>
          <p:nvPr>
            <p:ph type="dt" sz="half" idx="10"/>
          </p:nvPr>
        </p:nvSpPr>
        <p:spPr/>
        <p:txBody>
          <a:bodyPr/>
          <a:lstStyle>
            <a:lvl1pPr>
              <a:defRPr/>
            </a:lvl1pPr>
          </a:lstStyle>
          <a:p>
            <a:pPr>
              <a:defRPr/>
            </a:pPr>
            <a:fld id="{24ED4145-6B3E-401A-9B96-CCDCD8358A5A}" type="datetimeFigureOut">
              <a:rPr lang="tr-TR"/>
              <a:pPr>
                <a:defRPr/>
              </a:pPr>
              <a:t>28.03.2016</a:t>
            </a:fld>
            <a:endParaRPr lang="tr-TR"/>
          </a:p>
        </p:txBody>
      </p:sp>
      <p:sp>
        <p:nvSpPr>
          <p:cNvPr id="4" name="Altbilgi Yer Tutucusu 4"/>
          <p:cNvSpPr>
            <a:spLocks noGrp="1"/>
          </p:cNvSpPr>
          <p:nvPr>
            <p:ph type="ftr" sz="quarter" idx="11"/>
          </p:nvPr>
        </p:nvSpPr>
        <p:spPr/>
        <p:txBody>
          <a:bodyPr/>
          <a:lstStyle>
            <a:lvl1pPr>
              <a:defRPr/>
            </a:lvl1pPr>
          </a:lstStyle>
          <a:p>
            <a:pPr>
              <a:defRPr/>
            </a:pPr>
            <a:endParaRPr lang="tr-TR"/>
          </a:p>
        </p:txBody>
      </p:sp>
      <p:sp>
        <p:nvSpPr>
          <p:cNvPr id="5" name="Slayt Numarası Yer Tutucusu 5"/>
          <p:cNvSpPr>
            <a:spLocks noGrp="1"/>
          </p:cNvSpPr>
          <p:nvPr>
            <p:ph type="sldNum" sz="quarter" idx="12"/>
          </p:nvPr>
        </p:nvSpPr>
        <p:spPr/>
        <p:txBody>
          <a:bodyPr/>
          <a:lstStyle>
            <a:lvl1pPr>
              <a:defRPr/>
            </a:lvl1pPr>
          </a:lstStyle>
          <a:p>
            <a:pPr>
              <a:defRPr/>
            </a:pPr>
            <a:fld id="{FC1D2E31-3D24-4CB1-BE6D-4AFF96D850B0}" type="slidenum">
              <a:rPr lang="tr-TR"/>
              <a:pPr>
                <a:defRPr/>
              </a:pPr>
              <a:t>‹#›</a:t>
            </a:fld>
            <a:endParaRPr lang="tr-TR"/>
          </a:p>
        </p:txBody>
      </p:sp>
    </p:spTree>
    <p:extLst>
      <p:ext uri="{BB962C8B-B14F-4D97-AF65-F5344CB8AC3E}">
        <p14:creationId xmlns:p14="http://schemas.microsoft.com/office/powerpoint/2010/main" val="1043604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p:cNvSpPr>
            <a:spLocks noGrp="1"/>
          </p:cNvSpPr>
          <p:nvPr>
            <p:ph type="dt" sz="half" idx="10"/>
          </p:nvPr>
        </p:nvSpPr>
        <p:spPr/>
        <p:txBody>
          <a:bodyPr/>
          <a:lstStyle>
            <a:lvl1pPr>
              <a:defRPr/>
            </a:lvl1pPr>
          </a:lstStyle>
          <a:p>
            <a:pPr>
              <a:defRPr/>
            </a:pPr>
            <a:fld id="{9903BA6B-2256-4908-99F7-57AAD2D79C02}" type="datetimeFigureOut">
              <a:rPr lang="tr-TR"/>
              <a:pPr>
                <a:defRPr/>
              </a:pPr>
              <a:t>28.03.2016</a:t>
            </a:fld>
            <a:endParaRPr lang="tr-TR"/>
          </a:p>
        </p:txBody>
      </p:sp>
      <p:sp>
        <p:nvSpPr>
          <p:cNvPr id="3" name="Altbilgi Yer Tutucusu 4"/>
          <p:cNvSpPr>
            <a:spLocks noGrp="1"/>
          </p:cNvSpPr>
          <p:nvPr>
            <p:ph type="ftr" sz="quarter" idx="11"/>
          </p:nvPr>
        </p:nvSpPr>
        <p:spPr/>
        <p:txBody>
          <a:bodyPr/>
          <a:lstStyle>
            <a:lvl1pPr>
              <a:defRPr/>
            </a:lvl1pPr>
          </a:lstStyle>
          <a:p>
            <a:pPr>
              <a:defRPr/>
            </a:pPr>
            <a:endParaRPr lang="tr-TR"/>
          </a:p>
        </p:txBody>
      </p:sp>
      <p:sp>
        <p:nvSpPr>
          <p:cNvPr id="4" name="Slayt Numarası Yer Tutucusu 5"/>
          <p:cNvSpPr>
            <a:spLocks noGrp="1"/>
          </p:cNvSpPr>
          <p:nvPr>
            <p:ph type="sldNum" sz="quarter" idx="12"/>
          </p:nvPr>
        </p:nvSpPr>
        <p:spPr/>
        <p:txBody>
          <a:bodyPr/>
          <a:lstStyle>
            <a:lvl1pPr>
              <a:defRPr/>
            </a:lvl1pPr>
          </a:lstStyle>
          <a:p>
            <a:pPr>
              <a:defRPr/>
            </a:pPr>
            <a:fld id="{75583780-5F38-4918-B0FD-B231B7A119B2}" type="slidenum">
              <a:rPr lang="tr-TR"/>
              <a:pPr>
                <a:defRPr/>
              </a:pPr>
              <a:t>‹#›</a:t>
            </a:fld>
            <a:endParaRPr lang="tr-TR"/>
          </a:p>
        </p:txBody>
      </p:sp>
    </p:spTree>
    <p:extLst>
      <p:ext uri="{BB962C8B-B14F-4D97-AF65-F5344CB8AC3E}">
        <p14:creationId xmlns:p14="http://schemas.microsoft.com/office/powerpoint/2010/main" val="1586848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15977570-B6D6-4E33-B3D3-DDDDA93F1FBD}" type="datetimeFigureOut">
              <a:rPr lang="tr-TR"/>
              <a:pPr>
                <a:defRPr/>
              </a:pPr>
              <a:t>28.03.2016</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380F38CB-F8B3-43A6-AFAC-22DBC1EA1163}" type="slidenum">
              <a:rPr lang="tr-TR"/>
              <a:pPr>
                <a:defRPr/>
              </a:pPr>
              <a:t>‹#›</a:t>
            </a:fld>
            <a:endParaRPr lang="tr-TR"/>
          </a:p>
        </p:txBody>
      </p:sp>
    </p:spTree>
    <p:extLst>
      <p:ext uri="{BB962C8B-B14F-4D97-AF65-F5344CB8AC3E}">
        <p14:creationId xmlns:p14="http://schemas.microsoft.com/office/powerpoint/2010/main" val="4079091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tr-TR" noProof="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1F3FCE79-78C7-42FA-991C-814205D1DC5C}" type="datetimeFigureOut">
              <a:rPr lang="tr-TR"/>
              <a:pPr>
                <a:defRPr/>
              </a:pPr>
              <a:t>28.03.2016</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5213A731-D5A8-48A1-AD01-0B9AE9490E76}" type="slidenum">
              <a:rPr lang="tr-TR"/>
              <a:pPr>
                <a:defRPr/>
              </a:pPr>
              <a:t>‹#›</a:t>
            </a:fld>
            <a:endParaRPr lang="tr-TR"/>
          </a:p>
        </p:txBody>
      </p:sp>
    </p:spTree>
    <p:extLst>
      <p:ext uri="{BB962C8B-B14F-4D97-AF65-F5344CB8AC3E}">
        <p14:creationId xmlns:p14="http://schemas.microsoft.com/office/powerpoint/2010/main" val="310123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Başlık Yer Tutucusu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Metin Yer Tutucusu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D9D95E2-AD1C-4F4D-95EE-6832B4C3DF5C}" type="datetimeFigureOut">
              <a:rPr lang="tr-TR"/>
              <a:pPr>
                <a:defRPr/>
              </a:pPr>
              <a:t>28.03.2016</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3139EB0-C1FF-4B35-85A1-5CD41E962EC8}"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3.png"/><Relationship Id="rId7" Type="http://schemas.openxmlformats.org/officeDocument/2006/relationships/diagramColors" Target="../diagrams/colors3.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3.png"/><Relationship Id="rId7" Type="http://schemas.openxmlformats.org/officeDocument/2006/relationships/diagramColors" Target="../diagrams/colors4.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3.png"/><Relationship Id="rId7" Type="http://schemas.openxmlformats.org/officeDocument/2006/relationships/diagramColors" Target="../diagrams/colors5.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21.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3.png"/><Relationship Id="rId7" Type="http://schemas.openxmlformats.org/officeDocument/2006/relationships/diagramColors" Target="../diagrams/colors6.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3.png"/><Relationship Id="rId7" Type="http://schemas.openxmlformats.org/officeDocument/2006/relationships/diagramColors" Target="../diagrams/colors7.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24.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3.png"/><Relationship Id="rId7" Type="http://schemas.openxmlformats.org/officeDocument/2006/relationships/diagramColors" Target="../diagrams/colors8.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25.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3.png"/><Relationship Id="rId7" Type="http://schemas.openxmlformats.org/officeDocument/2006/relationships/diagramColors" Target="../diagrams/colors9.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26.xml.rels><?xml version="1.0" encoding="UTF-8" standalone="yes"?>
<Relationships xmlns="http://schemas.openxmlformats.org/package/2006/relationships"><Relationship Id="rId8" Type="http://schemas.openxmlformats.org/officeDocument/2006/relationships/diagramColors" Target="../diagrams/colors10.xml"/><Relationship Id="rId3" Type="http://schemas.openxmlformats.org/officeDocument/2006/relationships/image" Target="../media/image2.png"/><Relationship Id="rId7" Type="http://schemas.openxmlformats.org/officeDocument/2006/relationships/diagramQuickStyle" Target="../diagrams/quickStyle10.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Layout" Target="../diagrams/layout10.xml"/><Relationship Id="rId5" Type="http://schemas.openxmlformats.org/officeDocument/2006/relationships/diagramData" Target="../diagrams/data10.xml"/><Relationship Id="rId4" Type="http://schemas.openxmlformats.org/officeDocument/2006/relationships/image" Target="../media/image3.png"/><Relationship Id="rId9" Type="http://schemas.microsoft.com/office/2007/relationships/diagramDrawing" Target="../diagrams/drawing10.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image" Target="../media/image3.png"/><Relationship Id="rId7" Type="http://schemas.openxmlformats.org/officeDocument/2006/relationships/diagramColors" Target="../diagrams/colors1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png"/><Relationship Id="rId7" Type="http://schemas.openxmlformats.org/officeDocument/2006/relationships/diagramQuickStyle" Target="../diagrams/quickStyle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png"/><Relationship Id="rId9" Type="http://schemas.microsoft.com/office/2007/relationships/diagramDrawing" Target="../diagrams/drawing1.xml"/></Relationships>
</file>

<file path=ppt/slides/_rels/slide9.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346450" y="116632"/>
            <a:ext cx="2451100" cy="2901950"/>
          </a:xfrm>
        </p:spPr>
      </p:pic>
      <p:grpSp>
        <p:nvGrpSpPr>
          <p:cNvPr id="2051" name="Grup 4"/>
          <p:cNvGrpSpPr>
            <a:grpSpLocks/>
          </p:cNvGrpSpPr>
          <p:nvPr/>
        </p:nvGrpSpPr>
        <p:grpSpPr bwMode="auto">
          <a:xfrm>
            <a:off x="0" y="5516563"/>
            <a:ext cx="9144000" cy="1109662"/>
            <a:chOff x="0" y="5719432"/>
            <a:chExt cx="9144000" cy="907020"/>
          </a:xfrm>
        </p:grpSpPr>
        <p:pic>
          <p:nvPicPr>
            <p:cNvPr id="2052" name="Resim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Alt Başlık 2"/>
            <p:cNvSpPr txBox="1">
              <a:spLocks/>
            </p:cNvSpPr>
            <p:nvPr/>
          </p:nvSpPr>
          <p:spPr bwMode="auto">
            <a:xfrm>
              <a:off x="6588224" y="6278988"/>
              <a:ext cx="2547214" cy="347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sz="2000">
                  <a:solidFill>
                    <a:srgbClr val="898989"/>
                  </a:solidFill>
                </a:rPr>
                <a:t>www.sakarya.edu.tr</a:t>
              </a:r>
            </a:p>
          </p:txBody>
        </p:sp>
      </p:grpSp>
      <p:pic>
        <p:nvPicPr>
          <p:cNvPr id="205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6132512"/>
            <a:ext cx="238442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Metin kutusu 1"/>
          <p:cNvSpPr txBox="1"/>
          <p:nvPr/>
        </p:nvSpPr>
        <p:spPr>
          <a:xfrm>
            <a:off x="0" y="3140968"/>
            <a:ext cx="9144000" cy="1754326"/>
          </a:xfrm>
          <a:prstGeom prst="rect">
            <a:avLst/>
          </a:prstGeom>
          <a:noFill/>
        </p:spPr>
        <p:txBody>
          <a:bodyPr wrap="square" rtlCol="0">
            <a:spAutoFit/>
          </a:bodyPr>
          <a:lstStyle/>
          <a:p>
            <a:pPr algn="ctr"/>
            <a:r>
              <a:rPr lang="tr-TR" sz="5400" b="1" dirty="0" smtClean="0">
                <a:solidFill>
                  <a:schemeClr val="tx2">
                    <a:lumMod val="75000"/>
                  </a:schemeClr>
                </a:solidFill>
              </a:rPr>
              <a:t>İÇ KONTROL </a:t>
            </a:r>
          </a:p>
          <a:p>
            <a:pPr algn="ctr"/>
            <a:r>
              <a:rPr lang="tr-TR" sz="5400" b="1" dirty="0" smtClean="0">
                <a:solidFill>
                  <a:schemeClr val="tx2">
                    <a:lumMod val="75000"/>
                  </a:schemeClr>
                </a:solidFill>
              </a:rPr>
              <a:t>STANDARTLARI</a:t>
            </a:r>
            <a:endParaRPr lang="tr-TR" sz="5400" b="1"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922114"/>
          </a:xfrm>
        </p:spPr>
        <p:txBody>
          <a:bodyPr/>
          <a:lstStyle/>
          <a:p>
            <a:r>
              <a:rPr lang="tr-TR" b="1" dirty="0">
                <a:solidFill>
                  <a:schemeClr val="tx2">
                    <a:lumMod val="75000"/>
                  </a:schemeClr>
                </a:solidFill>
              </a:rPr>
              <a:t>İÇ KONTROL DÜZENLEMELERİ</a:t>
            </a:r>
            <a:endParaRPr lang="tr-TR" dirty="0">
              <a:solidFill>
                <a:schemeClr val="tx2">
                  <a:lumMod val="75000"/>
                </a:schemeClr>
              </a:solidFill>
            </a:endParaRPr>
          </a:p>
        </p:txBody>
      </p:sp>
      <p:sp>
        <p:nvSpPr>
          <p:cNvPr id="4099" name="İçerik Yer Tutucusu 2"/>
          <p:cNvSpPr>
            <a:spLocks noGrp="1"/>
          </p:cNvSpPr>
          <p:nvPr>
            <p:ph idx="1"/>
          </p:nvPr>
        </p:nvSpPr>
        <p:spPr>
          <a:xfrm>
            <a:off x="457200" y="980728"/>
            <a:ext cx="8229600" cy="4525963"/>
          </a:xfrm>
        </p:spPr>
        <p:txBody>
          <a:bodyPr/>
          <a:lstStyle/>
          <a:p>
            <a:pPr marL="0" indent="0" algn="just">
              <a:buNone/>
            </a:pPr>
            <a:r>
              <a:rPr lang="tr-TR" sz="2400" b="1" dirty="0">
                <a:solidFill>
                  <a:schemeClr val="tx1">
                    <a:lumMod val="75000"/>
                    <a:lumOff val="25000"/>
                  </a:schemeClr>
                </a:solidFill>
              </a:rPr>
              <a:t>5018 sayılı Kanunun Beşinci Kısmında “İç Kontrol Sistemi” düzenlenmiş, anılan Kanuna dayanılarak çıkarılan İç Kontrol ve Ön Mali Kontrole ilişkin Usul ve </a:t>
            </a:r>
            <a:r>
              <a:rPr lang="tr-TR" sz="2400" b="1" dirty="0" err="1">
                <a:solidFill>
                  <a:schemeClr val="tx1">
                    <a:lumMod val="75000"/>
                    <a:lumOff val="25000"/>
                  </a:schemeClr>
                </a:solidFill>
              </a:rPr>
              <a:t>Esaslar‛da</a:t>
            </a:r>
            <a:r>
              <a:rPr lang="tr-TR" sz="2400" b="1" dirty="0">
                <a:solidFill>
                  <a:schemeClr val="tx1">
                    <a:lumMod val="75000"/>
                    <a:lumOff val="25000"/>
                  </a:schemeClr>
                </a:solidFill>
              </a:rPr>
              <a:t> kamu idarelerinin, Maliye Bakanlığı tarafından belirlenen “İç Kontrol </a:t>
            </a:r>
            <a:r>
              <a:rPr lang="tr-TR" sz="2400" b="1" dirty="0" err="1">
                <a:solidFill>
                  <a:schemeClr val="tx1">
                    <a:lumMod val="75000"/>
                    <a:lumOff val="25000"/>
                  </a:schemeClr>
                </a:solidFill>
              </a:rPr>
              <a:t>Standartları”na</a:t>
            </a:r>
            <a:r>
              <a:rPr lang="tr-TR" sz="2400" b="1" dirty="0">
                <a:solidFill>
                  <a:schemeClr val="tx1">
                    <a:lumMod val="75000"/>
                    <a:lumOff val="25000"/>
                  </a:schemeClr>
                </a:solidFill>
              </a:rPr>
              <a:t> uymak ve gereğini yerine getirmekle yükümlü olduğu belirtilmiştir. Maliye Bakanlığınca merkezi uyumlaştırma fonksiyonu kapsamında;</a:t>
            </a:r>
          </a:p>
          <a:p>
            <a:pPr marL="0" indent="0" algn="just">
              <a:buNone/>
            </a:pPr>
            <a:r>
              <a:rPr lang="tr-TR" sz="2400" b="1" dirty="0">
                <a:solidFill>
                  <a:schemeClr val="tx1">
                    <a:lumMod val="75000"/>
                    <a:lumOff val="25000"/>
                  </a:schemeClr>
                </a:solidFill>
              </a:rPr>
              <a:t>Kamuda uygulanması gereken iç kontrol standartlarını belirlemek üzere </a:t>
            </a:r>
            <a:r>
              <a:rPr lang="tr-TR" sz="2400" b="1" dirty="0">
                <a:solidFill>
                  <a:schemeClr val="tx2">
                    <a:lumMod val="75000"/>
                  </a:schemeClr>
                </a:solidFill>
              </a:rPr>
              <a:t>Kamu İç Kontrol Standartları Tebliği,</a:t>
            </a:r>
          </a:p>
          <a:p>
            <a:pPr marL="0" indent="0" algn="just">
              <a:buNone/>
            </a:pPr>
            <a:r>
              <a:rPr lang="tr-TR" sz="2400" b="1" dirty="0">
                <a:solidFill>
                  <a:schemeClr val="tx1">
                    <a:lumMod val="75000"/>
                    <a:lumOff val="25000"/>
                  </a:schemeClr>
                </a:solidFill>
              </a:rPr>
              <a:t>Kamu idarelerinin iç kontrol sistemlerinin Kamu İç Kontrol Standartları ile uyumlu hale getirilmesi amacıyla yapılması gereken çalışmaları belirlemek üzere </a:t>
            </a:r>
            <a:r>
              <a:rPr lang="tr-TR" sz="2400" b="1" dirty="0">
                <a:solidFill>
                  <a:schemeClr val="tx2">
                    <a:lumMod val="75000"/>
                  </a:schemeClr>
                </a:solidFill>
              </a:rPr>
              <a:t>Kamu İç Kontrol Standartlarına Uyum Eylem Planı Rehberi </a:t>
            </a:r>
            <a:r>
              <a:rPr lang="tr-TR" sz="2400" b="1" dirty="0">
                <a:solidFill>
                  <a:schemeClr val="tx1">
                    <a:lumMod val="75000"/>
                    <a:lumOff val="25000"/>
                  </a:schemeClr>
                </a:solidFill>
              </a:rPr>
              <a:t>yayımlanmıştır.</a:t>
            </a:r>
          </a:p>
          <a:p>
            <a:endParaRPr lang="tr-TR" altLang="tr-TR" sz="2400" dirty="0" smtClean="0">
              <a:solidFill>
                <a:schemeClr val="tx1">
                  <a:lumMod val="75000"/>
                  <a:lumOff val="25000"/>
                </a:schemeClr>
              </a:solidFill>
            </a:endParaRPr>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37429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İçerik Yer Tutucusu 2"/>
          <p:cNvSpPr>
            <a:spLocks noGrp="1"/>
          </p:cNvSpPr>
          <p:nvPr>
            <p:ph idx="1"/>
          </p:nvPr>
        </p:nvSpPr>
        <p:spPr>
          <a:xfrm>
            <a:off x="457200" y="260648"/>
            <a:ext cx="8229600" cy="5544616"/>
          </a:xfrm>
        </p:spPr>
        <p:txBody>
          <a:bodyPr/>
          <a:lstStyle/>
          <a:p>
            <a:pPr marL="0" indent="0" algn="just">
              <a:buNone/>
            </a:pPr>
            <a:r>
              <a:rPr lang="tr-TR" sz="2600" b="1" dirty="0">
                <a:solidFill>
                  <a:schemeClr val="tx1">
                    <a:lumMod val="75000"/>
                    <a:lumOff val="25000"/>
                  </a:schemeClr>
                </a:solidFill>
              </a:rPr>
              <a:t>İlgili mevzuatlar gereği Üniversitemizde eylem planı hazırlık çalışmalarını yürütmek üzere 20.01.2009 tarihli Rektörlük Makamı oluru </a:t>
            </a:r>
            <a:r>
              <a:rPr lang="tr-TR" sz="2600" b="1" dirty="0">
                <a:solidFill>
                  <a:schemeClr val="tx2">
                    <a:lumMod val="75000"/>
                  </a:schemeClr>
                </a:solidFill>
              </a:rPr>
              <a:t>ile İç Kontrol Standartları Çalışma Grupları </a:t>
            </a:r>
            <a:r>
              <a:rPr lang="tr-TR" sz="2600" b="1" dirty="0">
                <a:solidFill>
                  <a:schemeClr val="tx1">
                    <a:lumMod val="75000"/>
                    <a:lumOff val="25000"/>
                  </a:schemeClr>
                </a:solidFill>
              </a:rPr>
              <a:t>ve 03.04.2009 tarihli Rektörlük Makamı oluru ile de </a:t>
            </a:r>
            <a:r>
              <a:rPr lang="tr-TR" sz="2600" b="1" dirty="0">
                <a:solidFill>
                  <a:schemeClr val="tx2">
                    <a:lumMod val="75000"/>
                  </a:schemeClr>
                </a:solidFill>
              </a:rPr>
              <a:t>İç Kontrol İzleme ve Yönlendirme Kurulu </a:t>
            </a:r>
            <a:r>
              <a:rPr lang="tr-TR" sz="2600" b="1" dirty="0">
                <a:solidFill>
                  <a:schemeClr val="tx1">
                    <a:lumMod val="75000"/>
                    <a:lumOff val="25000"/>
                  </a:schemeClr>
                </a:solidFill>
              </a:rPr>
              <a:t>oluşturulmuştur.</a:t>
            </a:r>
          </a:p>
          <a:p>
            <a:pPr marL="0" indent="0" algn="just">
              <a:buNone/>
            </a:pPr>
            <a:r>
              <a:rPr lang="tr-TR" sz="2600" b="1" dirty="0">
                <a:solidFill>
                  <a:schemeClr val="tx1">
                    <a:lumMod val="75000"/>
                    <a:lumOff val="25000"/>
                  </a:schemeClr>
                </a:solidFill>
              </a:rPr>
              <a:t>Çalışma grupları tarafından hazırlanan İç Kontrol Standartları Eylem Planı Taslağı Strateji Geliştirme Dairesi Başkanlığı tarafından konsolide edilerek, İç Kontrol İzleme ve Yönlendirme Kuruluna sunulmuş, İç Kontrol İzleme ve Yönlendirme Kurulu tarafından uygun görülen taslak çalışmaya nihai hali verilerek, 29.06.2009 tarihli Rektörlük makamı oluru ile Üniversitemiz </a:t>
            </a:r>
            <a:r>
              <a:rPr lang="tr-TR" sz="2600" b="1" dirty="0">
                <a:solidFill>
                  <a:schemeClr val="tx2">
                    <a:lumMod val="75000"/>
                  </a:schemeClr>
                </a:solidFill>
              </a:rPr>
              <a:t>İç Kontrol Standartları Eylem Planı</a:t>
            </a:r>
            <a:r>
              <a:rPr lang="tr-TR" sz="2600" b="1" dirty="0">
                <a:solidFill>
                  <a:schemeClr val="tx1">
                    <a:lumMod val="75000"/>
                    <a:lumOff val="25000"/>
                  </a:schemeClr>
                </a:solidFill>
              </a:rPr>
              <a:t> yürürlüğe girmiştir.</a:t>
            </a:r>
          </a:p>
          <a:p>
            <a:endParaRPr lang="tr-TR" altLang="tr-TR" sz="2600" dirty="0" smtClean="0">
              <a:solidFill>
                <a:schemeClr val="tx1">
                  <a:lumMod val="75000"/>
                  <a:lumOff val="25000"/>
                </a:schemeClr>
              </a:solidFill>
            </a:endParaRPr>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51092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p:txBody>
          <a:bodyPr/>
          <a:lstStyle/>
          <a:p>
            <a:r>
              <a:rPr lang="tr-TR" sz="3200" b="1" dirty="0">
                <a:solidFill>
                  <a:schemeClr val="tx2">
                    <a:lumMod val="75000"/>
                  </a:schemeClr>
                </a:solidFill>
              </a:rPr>
              <a:t>KAMU İÇ KONTROL STANDARTLARI NEDİR?</a:t>
            </a:r>
            <a:r>
              <a:rPr lang="tr-TR" sz="3200" dirty="0">
                <a:solidFill>
                  <a:schemeClr val="tx2">
                    <a:lumMod val="75000"/>
                  </a:schemeClr>
                </a:solidFill>
              </a:rPr>
              <a:t/>
            </a:r>
            <a:br>
              <a:rPr lang="tr-TR" sz="3200" dirty="0">
                <a:solidFill>
                  <a:schemeClr val="tx2">
                    <a:lumMod val="75000"/>
                  </a:schemeClr>
                </a:solidFill>
              </a:rPr>
            </a:br>
            <a:r>
              <a:rPr lang="tr-TR" sz="3200" b="1" dirty="0">
                <a:solidFill>
                  <a:schemeClr val="tx2">
                    <a:lumMod val="75000"/>
                  </a:schemeClr>
                </a:solidFill>
              </a:rPr>
              <a:t>NE İŞE YARAR?</a:t>
            </a:r>
            <a:endParaRPr lang="tr-TR" altLang="tr-TR" sz="3200" dirty="0" smtClean="0">
              <a:solidFill>
                <a:schemeClr val="tx2">
                  <a:lumMod val="75000"/>
                </a:schemeClr>
              </a:solidFill>
            </a:endParaRPr>
          </a:p>
        </p:txBody>
      </p:sp>
      <p:sp>
        <p:nvSpPr>
          <p:cNvPr id="4099" name="İçerik Yer Tutucusu 2"/>
          <p:cNvSpPr>
            <a:spLocks noGrp="1"/>
          </p:cNvSpPr>
          <p:nvPr>
            <p:ph idx="1"/>
          </p:nvPr>
        </p:nvSpPr>
        <p:spPr>
          <a:xfrm>
            <a:off x="457200" y="1412776"/>
            <a:ext cx="8229600" cy="3773488"/>
          </a:xfrm>
        </p:spPr>
        <p:txBody>
          <a:bodyPr/>
          <a:lstStyle/>
          <a:p>
            <a:pPr marL="0" indent="0" algn="just">
              <a:lnSpc>
                <a:spcPct val="110000"/>
              </a:lnSpc>
              <a:buNone/>
            </a:pPr>
            <a:r>
              <a:rPr lang="tr-TR" sz="2400" b="1" dirty="0">
                <a:solidFill>
                  <a:schemeClr val="tx1">
                    <a:lumMod val="75000"/>
                    <a:lumOff val="25000"/>
                  </a:schemeClr>
                </a:solidFill>
              </a:rPr>
              <a:t>Maliye Bakanlığı tarafından 26.12.2007 tarihli ve 26738 sayılı Resmi Gazetede yayınlanan Kamu İç Kontrol Standartları Tebliği ile kamu idarelerinde iç kontrol sisteminin oluşturulması, uygulanması, izlenmesi ve geliştirilmesi amacıyla 5 bileşen altında 18 standart ve bu standartlar için gerekli 79 genel şart belirlenmiştir.</a:t>
            </a:r>
          </a:p>
          <a:p>
            <a:pPr marL="0" indent="0" algn="just">
              <a:lnSpc>
                <a:spcPct val="110000"/>
              </a:lnSpc>
              <a:buNone/>
            </a:pPr>
            <a:r>
              <a:rPr lang="tr-TR" sz="2400" b="1" dirty="0">
                <a:solidFill>
                  <a:schemeClr val="tx1">
                    <a:lumMod val="75000"/>
                    <a:lumOff val="25000"/>
                  </a:schemeClr>
                </a:solidFill>
              </a:rPr>
              <a:t>Kamu İç Kontrol Standartları, idarelerin iç kontrol sistemlerinin oluşturulmasında, izlenmesinde ve değerlendirilmesinde temel yönetim kurallarını gösterir. Tüm kamu idarelerinde tutarlı kapsamlı ve standart bir kontrol sisteminin kurulmasını ve uygulanmasını amaçlar.</a:t>
            </a:r>
            <a:endParaRPr lang="tr-TR" altLang="tr-TR" sz="2400" dirty="0" smtClean="0">
              <a:solidFill>
                <a:schemeClr val="tx1">
                  <a:lumMod val="75000"/>
                  <a:lumOff val="25000"/>
                </a:schemeClr>
              </a:solidFill>
            </a:endParaRPr>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25679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p:txBody>
          <a:bodyPr/>
          <a:lstStyle/>
          <a:p>
            <a:r>
              <a:rPr lang="tr-TR" b="1" dirty="0">
                <a:solidFill>
                  <a:schemeClr val="tx2">
                    <a:lumMod val="75000"/>
                  </a:schemeClr>
                </a:solidFill>
              </a:rPr>
              <a:t>1. Kontrol Ortamı Standartları:</a:t>
            </a:r>
            <a:endParaRPr lang="tr-TR" altLang="tr-TR" dirty="0" smtClean="0">
              <a:solidFill>
                <a:schemeClr val="tx2">
                  <a:lumMod val="75000"/>
                </a:schemeClr>
              </a:solidFill>
            </a:endParaRPr>
          </a:p>
        </p:txBody>
      </p:sp>
      <p:sp>
        <p:nvSpPr>
          <p:cNvPr id="4099" name="İçerik Yer Tutucusu 2"/>
          <p:cNvSpPr>
            <a:spLocks noGrp="1"/>
          </p:cNvSpPr>
          <p:nvPr>
            <p:ph idx="1"/>
          </p:nvPr>
        </p:nvSpPr>
        <p:spPr>
          <a:xfrm>
            <a:off x="457200" y="1335097"/>
            <a:ext cx="8229600" cy="4752528"/>
          </a:xfrm>
        </p:spPr>
        <p:txBody>
          <a:bodyPr/>
          <a:lstStyle/>
          <a:p>
            <a:pPr marL="0" indent="0" algn="just">
              <a:buNone/>
            </a:pPr>
            <a:r>
              <a:rPr lang="tr-TR" sz="2500" b="1" dirty="0">
                <a:solidFill>
                  <a:schemeClr val="tx1">
                    <a:lumMod val="75000"/>
                    <a:lumOff val="25000"/>
                  </a:schemeClr>
                </a:solidFill>
              </a:rPr>
              <a:t>Çalışanların, kurumun amaçları ve varlık nedenini bildikleri, kendi görev ve sorumluluklarını süreç yaklaşımı içinde ve tam olarak kavradıkları, insan kaynakları uygulamalarının yazılı olarak objektif kurallara bağlandığı ve çalışanlar arasında herhangi bir ayrımcılığın söz konusu olmadığı, çalışanların yeterliğinin artırılması için gerekli eğitim ve donanımın tahsis edildiği, yöneticilerin kontrollere uygun davranarak çalışanlara örnek olduğu, kurum çalışanları ve birimleri arasında raporlama ve hiyerarşik ilişkilerin açık ve net olarak belirlendiği bir çalışma ortamını tanımlar.</a:t>
            </a:r>
          </a:p>
          <a:p>
            <a:endParaRPr lang="tr-TR" altLang="tr-TR" sz="2500" dirty="0" smtClean="0">
              <a:solidFill>
                <a:schemeClr val="tx1">
                  <a:lumMod val="75000"/>
                  <a:lumOff val="25000"/>
                </a:schemeClr>
              </a:solidFill>
            </a:endParaRPr>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84414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a:xfrm>
            <a:off x="457200" y="116632"/>
            <a:ext cx="8229600" cy="1143000"/>
          </a:xfrm>
        </p:spPr>
        <p:txBody>
          <a:bodyPr/>
          <a:lstStyle/>
          <a:p>
            <a:r>
              <a:rPr lang="tr-TR" b="1" dirty="0">
                <a:solidFill>
                  <a:schemeClr val="tx2">
                    <a:lumMod val="75000"/>
                  </a:schemeClr>
                </a:solidFill>
              </a:rPr>
              <a:t>1. Kontrol Ortamı Standartları:</a:t>
            </a:r>
            <a:endParaRPr lang="tr-TR" altLang="tr-TR" dirty="0" smtClean="0">
              <a:solidFill>
                <a:schemeClr val="tx2">
                  <a:lumMod val="75000"/>
                </a:schemeClr>
              </a:solidFill>
            </a:endParaRPr>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0" name="İçerik Yer Tutucusu 9"/>
          <p:cNvGraphicFramePr>
            <a:graphicFrameLocks noGrp="1"/>
          </p:cNvGraphicFramePr>
          <p:nvPr>
            <p:ph idx="1"/>
            <p:extLst>
              <p:ext uri="{D42A27DB-BD31-4B8C-83A1-F6EECF244321}">
                <p14:modId xmlns:p14="http://schemas.microsoft.com/office/powerpoint/2010/main" val="1007361473"/>
              </p:ext>
            </p:extLst>
          </p:nvPr>
        </p:nvGraphicFramePr>
        <p:xfrm>
          <a:off x="1509074" y="1340768"/>
          <a:ext cx="6125852" cy="4335956"/>
        </p:xfrm>
        <a:graphic>
          <a:graphicData uri="http://schemas.openxmlformats.org/drawingml/2006/table">
            <a:tbl>
              <a:tblPr firstRow="1" bandRow="1">
                <a:tableStyleId>{5C22544A-7EE6-4342-B048-85BDC9FD1C3A}</a:tableStyleId>
              </a:tblPr>
              <a:tblGrid>
                <a:gridCol w="2211398"/>
                <a:gridCol w="3914454"/>
              </a:tblGrid>
              <a:tr h="97925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bg1"/>
                          </a:solidFill>
                          <a:latin typeface="Times New Roman"/>
                          <a:ea typeface="Times New Roman"/>
                          <a:cs typeface="Times New Roman"/>
                        </a:rPr>
                        <a:t>Standart 1:  </a:t>
                      </a:r>
                      <a:endParaRPr lang="tr-TR" sz="2400" dirty="0" smtClean="0">
                        <a:solidFill>
                          <a:schemeClr val="bg1"/>
                        </a:solidFill>
                        <a:latin typeface="Times New Roman"/>
                        <a:ea typeface="Times New Roman"/>
                        <a:cs typeface="Times New Roman"/>
                      </a:endParaRPr>
                    </a:p>
                    <a:p>
                      <a:pPr algn="ctr"/>
                      <a:endParaRPr lang="tr-TR" sz="2400" dirty="0">
                        <a:solidFill>
                          <a:schemeClr val="tx2">
                            <a:lumMod val="75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bg1"/>
                          </a:solidFill>
                          <a:latin typeface="Times New Roman"/>
                          <a:ea typeface="Times New Roman"/>
                          <a:cs typeface="Times New Roman"/>
                        </a:rPr>
                        <a:t>Etik Değerler ve Dürüstlük</a:t>
                      </a:r>
                    </a:p>
                    <a:p>
                      <a:endParaRPr lang="tr-TR" sz="2400" dirty="0">
                        <a:solidFill>
                          <a:schemeClr val="tx2">
                            <a:lumMod val="75000"/>
                          </a:schemeClr>
                        </a:solidFill>
                      </a:endParaRPr>
                    </a:p>
                  </a:txBody>
                  <a:tcPr/>
                </a:tc>
              </a:tr>
              <a:tr h="97925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tx2">
                              <a:lumMod val="75000"/>
                            </a:schemeClr>
                          </a:solidFill>
                          <a:latin typeface="Times New Roman"/>
                          <a:ea typeface="Times New Roman"/>
                          <a:cs typeface="Times New Roman"/>
                        </a:rPr>
                        <a:t>Standart 2:</a:t>
                      </a:r>
                      <a:endParaRPr lang="tr-TR" sz="2400" dirty="0" smtClean="0">
                        <a:solidFill>
                          <a:schemeClr val="tx2">
                            <a:lumMod val="75000"/>
                          </a:schemeClr>
                        </a:solidFill>
                        <a:latin typeface="Times New Roman"/>
                        <a:ea typeface="Times New Roman"/>
                        <a:cs typeface="Times New Roman"/>
                      </a:endParaRPr>
                    </a:p>
                    <a:p>
                      <a:pPr algn="ctr"/>
                      <a:endParaRPr lang="tr-TR" sz="2400" dirty="0">
                        <a:solidFill>
                          <a:schemeClr val="tx2">
                            <a:lumMod val="75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tx2">
                              <a:lumMod val="75000"/>
                            </a:schemeClr>
                          </a:solidFill>
                          <a:latin typeface="Times New Roman"/>
                          <a:ea typeface="Times New Roman"/>
                          <a:cs typeface="Times New Roman"/>
                        </a:rPr>
                        <a:t>Misyon, Organizasyon Yapısı ve Görevler</a:t>
                      </a:r>
                    </a:p>
                    <a:p>
                      <a:endParaRPr lang="tr-TR" sz="2400" dirty="0">
                        <a:solidFill>
                          <a:schemeClr val="tx2">
                            <a:lumMod val="75000"/>
                          </a:schemeClr>
                        </a:solidFill>
                      </a:endParaRPr>
                    </a:p>
                  </a:txBody>
                  <a:tcPr/>
                </a:tc>
              </a:tr>
              <a:tr h="97925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tx2">
                              <a:lumMod val="75000"/>
                            </a:schemeClr>
                          </a:solidFill>
                          <a:latin typeface="Times New Roman"/>
                          <a:ea typeface="Times New Roman"/>
                          <a:cs typeface="Times New Roman"/>
                        </a:rPr>
                        <a:t>Standart 3:</a:t>
                      </a:r>
                      <a:endParaRPr lang="tr-TR" sz="2400" dirty="0" smtClean="0">
                        <a:solidFill>
                          <a:schemeClr val="tx2">
                            <a:lumMod val="75000"/>
                          </a:schemeClr>
                        </a:solidFill>
                        <a:latin typeface="Times New Roman"/>
                        <a:ea typeface="Times New Roman"/>
                        <a:cs typeface="Times New Roman"/>
                      </a:endParaRPr>
                    </a:p>
                    <a:p>
                      <a:pPr algn="ctr"/>
                      <a:endParaRPr lang="tr-TR" sz="2400" dirty="0">
                        <a:solidFill>
                          <a:schemeClr val="tx2">
                            <a:lumMod val="75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tx2">
                              <a:lumMod val="75000"/>
                            </a:schemeClr>
                          </a:solidFill>
                          <a:latin typeface="Times New Roman"/>
                          <a:ea typeface="Times New Roman"/>
                          <a:cs typeface="Times New Roman"/>
                        </a:rPr>
                        <a:t>Personelin Yeterliliği ve Performansı</a:t>
                      </a:r>
                    </a:p>
                    <a:p>
                      <a:endParaRPr lang="tr-TR" sz="2400" dirty="0">
                        <a:solidFill>
                          <a:schemeClr val="tx2">
                            <a:lumMod val="75000"/>
                          </a:schemeClr>
                        </a:solidFill>
                      </a:endParaRPr>
                    </a:p>
                  </a:txBody>
                  <a:tcPr/>
                </a:tc>
              </a:tr>
              <a:tr h="97925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tx2">
                              <a:lumMod val="75000"/>
                            </a:schemeClr>
                          </a:solidFill>
                          <a:latin typeface="Times New Roman"/>
                          <a:ea typeface="Times New Roman"/>
                          <a:cs typeface="Times New Roman"/>
                        </a:rPr>
                        <a:t>Standart 4:</a:t>
                      </a:r>
                      <a:endParaRPr lang="tr-TR" sz="2400" dirty="0" smtClean="0">
                        <a:solidFill>
                          <a:schemeClr val="tx2">
                            <a:lumMod val="75000"/>
                          </a:schemeClr>
                        </a:solidFill>
                        <a:latin typeface="Times New Roman"/>
                        <a:ea typeface="Times New Roman"/>
                        <a:cs typeface="Times New Roman"/>
                      </a:endParaRPr>
                    </a:p>
                    <a:p>
                      <a:pPr algn="ctr"/>
                      <a:endParaRPr lang="tr-TR" sz="2400" dirty="0">
                        <a:solidFill>
                          <a:schemeClr val="tx2">
                            <a:lumMod val="75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tx2">
                              <a:lumMod val="75000"/>
                            </a:schemeClr>
                          </a:solidFill>
                          <a:latin typeface="Times New Roman"/>
                          <a:ea typeface="Times New Roman"/>
                          <a:cs typeface="Times New Roman"/>
                        </a:rPr>
                        <a:t>Yetki Devri</a:t>
                      </a:r>
                    </a:p>
                    <a:p>
                      <a:endParaRPr lang="tr-TR" sz="2400" dirty="0">
                        <a:solidFill>
                          <a:schemeClr val="tx2">
                            <a:lumMod val="75000"/>
                          </a:schemeClr>
                        </a:solidFill>
                      </a:endParaRPr>
                    </a:p>
                  </a:txBody>
                  <a:tcPr/>
                </a:tc>
              </a:tr>
            </a:tbl>
          </a:graphicData>
        </a:graphic>
      </p:graphicFrame>
    </p:spTree>
    <p:extLst>
      <p:ext uri="{BB962C8B-B14F-4D97-AF65-F5344CB8AC3E}">
        <p14:creationId xmlns:p14="http://schemas.microsoft.com/office/powerpoint/2010/main" val="14488339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a:xfrm>
            <a:off x="457200" y="188640"/>
            <a:ext cx="8229600" cy="792088"/>
          </a:xfrm>
        </p:spPr>
        <p:txBody>
          <a:bodyPr/>
          <a:lstStyle/>
          <a:p>
            <a:r>
              <a:rPr lang="tr-TR" sz="2400" b="1" dirty="0">
                <a:solidFill>
                  <a:schemeClr val="tx2">
                    <a:lumMod val="75000"/>
                  </a:schemeClr>
                </a:solidFill>
              </a:rPr>
              <a:t>Kontrol Ortamı Standartları Kapsamında Üniversitemizde;</a:t>
            </a:r>
            <a:endParaRPr lang="tr-TR" altLang="tr-TR" sz="2400" dirty="0" smtClean="0">
              <a:solidFill>
                <a:schemeClr val="tx2">
                  <a:lumMod val="75000"/>
                </a:schemeClr>
              </a:solidFill>
            </a:endParaRPr>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9" name="6 Diyagram"/>
          <p:cNvGraphicFramePr>
            <a:graphicFrameLocks noGrp="1"/>
          </p:cNvGraphicFramePr>
          <p:nvPr>
            <p:ph idx="1"/>
            <p:extLst>
              <p:ext uri="{D42A27DB-BD31-4B8C-83A1-F6EECF244321}">
                <p14:modId xmlns:p14="http://schemas.microsoft.com/office/powerpoint/2010/main" val="1476030515"/>
              </p:ext>
            </p:extLst>
          </p:nvPr>
        </p:nvGraphicFramePr>
        <p:xfrm>
          <a:off x="457200" y="908720"/>
          <a:ext cx="8229600" cy="496855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2878501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p:txBody>
          <a:bodyPr/>
          <a:lstStyle/>
          <a:p>
            <a:r>
              <a:rPr lang="tr-TR" sz="4000" b="1" dirty="0">
                <a:solidFill>
                  <a:schemeClr val="tx2">
                    <a:lumMod val="75000"/>
                  </a:schemeClr>
                </a:solidFill>
              </a:rPr>
              <a:t>2. Risk Değerlendirme Standartları:</a:t>
            </a:r>
            <a:endParaRPr lang="tr-TR" altLang="tr-TR" sz="4000" dirty="0" smtClean="0">
              <a:solidFill>
                <a:schemeClr val="tx2">
                  <a:lumMod val="75000"/>
                </a:schemeClr>
              </a:solidFill>
            </a:endParaRPr>
          </a:p>
        </p:txBody>
      </p:sp>
      <p:sp>
        <p:nvSpPr>
          <p:cNvPr id="4099" name="İçerik Yer Tutucusu 2"/>
          <p:cNvSpPr>
            <a:spLocks noGrp="1"/>
          </p:cNvSpPr>
          <p:nvPr>
            <p:ph idx="1"/>
          </p:nvPr>
        </p:nvSpPr>
        <p:spPr>
          <a:xfrm>
            <a:off x="457200" y="1600200"/>
            <a:ext cx="8229600" cy="3773488"/>
          </a:xfrm>
        </p:spPr>
        <p:txBody>
          <a:bodyPr/>
          <a:lstStyle/>
          <a:p>
            <a:pPr marL="0" indent="0" algn="just">
              <a:buNone/>
            </a:pPr>
            <a:r>
              <a:rPr lang="tr-TR" b="1" dirty="0">
                <a:solidFill>
                  <a:schemeClr val="tx1">
                    <a:lumMod val="75000"/>
                    <a:lumOff val="25000"/>
                  </a:schemeClr>
                </a:solidFill>
              </a:rPr>
              <a:t>Kurumun hedeflerini gerçekleştirmesini engelleyen önemli riskleri belirleme, analiz etme ve değişen riskleri göğüslemek üzere iç kontrolde değişiklik yapmayı ifade eden ve gerekli yanıtların verilmesini belirleyen süreçtir. İç kontrol faaliyeti risk esaslı olarak gerçekleştirilmelidir.</a:t>
            </a:r>
          </a:p>
          <a:p>
            <a:endParaRPr lang="tr-TR" altLang="tr-TR" dirty="0" smtClean="0">
              <a:solidFill>
                <a:schemeClr val="tx1">
                  <a:lumMod val="75000"/>
                  <a:lumOff val="25000"/>
                </a:schemeClr>
              </a:solidFill>
            </a:endParaRPr>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64670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p:txBody>
          <a:bodyPr/>
          <a:lstStyle/>
          <a:p>
            <a:r>
              <a:rPr lang="tr-TR" sz="4000" b="1" dirty="0">
                <a:solidFill>
                  <a:schemeClr val="tx2">
                    <a:lumMod val="75000"/>
                  </a:schemeClr>
                </a:solidFill>
              </a:rPr>
              <a:t>2. Risk Değerlendirme Standartları:</a:t>
            </a:r>
            <a:endParaRPr lang="tr-TR" altLang="tr-TR" sz="4000" dirty="0" smtClean="0">
              <a:solidFill>
                <a:schemeClr val="tx2">
                  <a:lumMod val="75000"/>
                </a:schemeClr>
              </a:solidFill>
            </a:endParaRPr>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 name="İçerik Yer Tutucusu 2"/>
          <p:cNvGraphicFramePr>
            <a:graphicFrameLocks noGrp="1"/>
          </p:cNvGraphicFramePr>
          <p:nvPr>
            <p:ph idx="1"/>
            <p:extLst>
              <p:ext uri="{D42A27DB-BD31-4B8C-83A1-F6EECF244321}">
                <p14:modId xmlns:p14="http://schemas.microsoft.com/office/powerpoint/2010/main" val="116157237"/>
              </p:ext>
            </p:extLst>
          </p:nvPr>
        </p:nvGraphicFramePr>
        <p:xfrm>
          <a:off x="1722512" y="1772816"/>
          <a:ext cx="5698976" cy="3099792"/>
        </p:xfrm>
        <a:graphic>
          <a:graphicData uri="http://schemas.openxmlformats.org/drawingml/2006/table">
            <a:tbl>
              <a:tblPr firstRow="1" bandRow="1">
                <a:tableStyleId>{5C22544A-7EE6-4342-B048-85BDC9FD1C3A}</a:tableStyleId>
              </a:tblPr>
              <a:tblGrid>
                <a:gridCol w="2057400"/>
                <a:gridCol w="3641576"/>
              </a:tblGrid>
              <a:tr h="11521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800" b="1" dirty="0" smtClean="0">
                          <a:solidFill>
                            <a:schemeClr val="bg1"/>
                          </a:solidFill>
                          <a:latin typeface="Times New Roman"/>
                          <a:ea typeface="Times New Roman"/>
                          <a:cs typeface="Times New Roman"/>
                        </a:rPr>
                        <a:t>Standart 5:</a:t>
                      </a:r>
                    </a:p>
                    <a:p>
                      <a:pPr algn="l"/>
                      <a:endParaRPr lang="tr-TR" sz="2800" dirty="0">
                        <a:solidFill>
                          <a:schemeClr val="tx2">
                            <a:lumMod val="75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800" b="1" dirty="0" smtClean="0">
                          <a:solidFill>
                            <a:schemeClr val="bg1"/>
                          </a:solidFill>
                          <a:latin typeface="Times New Roman"/>
                          <a:ea typeface="Times New Roman"/>
                          <a:cs typeface="Times New Roman"/>
                        </a:rPr>
                        <a:t>Planlama ve Programlama</a:t>
                      </a:r>
                    </a:p>
                    <a:p>
                      <a:pPr algn="l"/>
                      <a:endParaRPr lang="tr-TR" sz="2800" dirty="0">
                        <a:solidFill>
                          <a:schemeClr val="tx2">
                            <a:lumMod val="75000"/>
                          </a:schemeClr>
                        </a:solidFill>
                      </a:endParaRPr>
                    </a:p>
                  </a:txBody>
                  <a:tcPr/>
                </a:tc>
              </a:tr>
              <a:tr h="17281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800" b="1" dirty="0" smtClean="0">
                          <a:solidFill>
                            <a:schemeClr val="tx2">
                              <a:lumMod val="75000"/>
                            </a:schemeClr>
                          </a:solidFill>
                          <a:latin typeface="Times New Roman"/>
                          <a:ea typeface="Times New Roman"/>
                          <a:cs typeface="Times New Roman"/>
                        </a:rPr>
                        <a:t>Standart 6:</a:t>
                      </a:r>
                    </a:p>
                    <a:p>
                      <a:pPr algn="l"/>
                      <a:endParaRPr lang="tr-TR" sz="2800" dirty="0">
                        <a:solidFill>
                          <a:schemeClr val="tx2">
                            <a:lumMod val="75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800" b="1" dirty="0" smtClean="0">
                          <a:solidFill>
                            <a:schemeClr val="tx2">
                              <a:lumMod val="75000"/>
                            </a:schemeClr>
                          </a:solidFill>
                          <a:latin typeface="Times New Roman"/>
                          <a:ea typeface="Times New Roman"/>
                          <a:cs typeface="Times New Roman"/>
                        </a:rPr>
                        <a:t>Risklerin Belirlenmesi ve Değerlendirilmesi</a:t>
                      </a:r>
                    </a:p>
                    <a:p>
                      <a:pPr algn="l"/>
                      <a:endParaRPr lang="tr-TR" sz="2800" dirty="0">
                        <a:solidFill>
                          <a:schemeClr val="tx2">
                            <a:lumMod val="75000"/>
                          </a:schemeClr>
                        </a:solidFill>
                      </a:endParaRPr>
                    </a:p>
                  </a:txBody>
                  <a:tcPr/>
                </a:tc>
              </a:tr>
            </a:tbl>
          </a:graphicData>
        </a:graphic>
      </p:graphicFrame>
    </p:spTree>
    <p:extLst>
      <p:ext uri="{BB962C8B-B14F-4D97-AF65-F5344CB8AC3E}">
        <p14:creationId xmlns:p14="http://schemas.microsoft.com/office/powerpoint/2010/main" val="20403069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a:xfrm>
            <a:off x="457200" y="274638"/>
            <a:ext cx="8229600" cy="706090"/>
          </a:xfrm>
        </p:spPr>
        <p:txBody>
          <a:bodyPr/>
          <a:lstStyle/>
          <a:p>
            <a:r>
              <a:rPr lang="tr-TR" sz="2400" b="1" dirty="0">
                <a:solidFill>
                  <a:schemeClr val="tx2">
                    <a:lumMod val="75000"/>
                  </a:schemeClr>
                </a:solidFill>
              </a:rPr>
              <a:t>Risk Değerlendirme Standartları kapsamında Üniversitemizde;</a:t>
            </a:r>
            <a:r>
              <a:rPr lang="tr-TR" sz="2400" dirty="0">
                <a:solidFill>
                  <a:schemeClr val="tx2">
                    <a:lumMod val="75000"/>
                  </a:schemeClr>
                </a:solidFill>
              </a:rPr>
              <a:t/>
            </a:r>
            <a:br>
              <a:rPr lang="tr-TR" sz="2400" dirty="0">
                <a:solidFill>
                  <a:schemeClr val="tx2">
                    <a:lumMod val="75000"/>
                  </a:schemeClr>
                </a:solidFill>
              </a:rPr>
            </a:br>
            <a:endParaRPr lang="tr-TR" altLang="tr-TR" sz="2400" dirty="0" smtClean="0">
              <a:solidFill>
                <a:schemeClr val="tx2">
                  <a:lumMod val="75000"/>
                </a:schemeClr>
              </a:solidFill>
            </a:endParaRPr>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9" name="8 Diyagram"/>
          <p:cNvGraphicFramePr/>
          <p:nvPr>
            <p:extLst>
              <p:ext uri="{D42A27DB-BD31-4B8C-83A1-F6EECF244321}">
                <p14:modId xmlns:p14="http://schemas.microsoft.com/office/powerpoint/2010/main" val="3433352377"/>
              </p:ext>
            </p:extLst>
          </p:nvPr>
        </p:nvGraphicFramePr>
        <p:xfrm>
          <a:off x="611560" y="836712"/>
          <a:ext cx="8136904" cy="504484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8331009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p:txBody>
          <a:bodyPr/>
          <a:lstStyle/>
          <a:p>
            <a:r>
              <a:rPr lang="tr-TR" b="1" dirty="0">
                <a:solidFill>
                  <a:schemeClr val="tx2">
                    <a:lumMod val="75000"/>
                  </a:schemeClr>
                </a:solidFill>
              </a:rPr>
              <a:t>3. Kontrol Faaliyetleri Standartları:</a:t>
            </a:r>
            <a:endParaRPr lang="tr-TR" altLang="tr-TR" dirty="0" smtClean="0">
              <a:solidFill>
                <a:schemeClr val="tx2">
                  <a:lumMod val="75000"/>
                </a:schemeClr>
              </a:solidFill>
            </a:endParaRPr>
          </a:p>
        </p:txBody>
      </p:sp>
      <p:sp>
        <p:nvSpPr>
          <p:cNvPr id="4099" name="İçerik Yer Tutucusu 2"/>
          <p:cNvSpPr>
            <a:spLocks noGrp="1"/>
          </p:cNvSpPr>
          <p:nvPr>
            <p:ph idx="1"/>
          </p:nvPr>
        </p:nvSpPr>
        <p:spPr>
          <a:xfrm>
            <a:off x="457200" y="1600200"/>
            <a:ext cx="8229600" cy="3773488"/>
          </a:xfrm>
        </p:spPr>
        <p:txBody>
          <a:bodyPr/>
          <a:lstStyle/>
          <a:p>
            <a:pPr marL="0" indent="0" algn="just">
              <a:buNone/>
            </a:pPr>
            <a:r>
              <a:rPr lang="tr-TR" b="1" dirty="0">
                <a:solidFill>
                  <a:schemeClr val="tx1">
                    <a:lumMod val="75000"/>
                    <a:lumOff val="25000"/>
                  </a:schemeClr>
                </a:solidFill>
              </a:rPr>
              <a:t>Kontrol faaliyetleri; tanımlanan ve değerlendirilen risklerin yönetilmesi amacıyla oluşturulan tüm prosedür, uygulama, kararlardır. Her seviyede ve her faaliyet alanında bulunmadır.</a:t>
            </a:r>
            <a:endParaRPr lang="tr-TR" altLang="tr-TR" dirty="0" smtClean="0">
              <a:solidFill>
                <a:schemeClr val="tx1">
                  <a:lumMod val="75000"/>
                  <a:lumOff val="25000"/>
                </a:schemeClr>
              </a:solidFill>
            </a:endParaRPr>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22565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95536" y="2204864"/>
            <a:ext cx="3529012" cy="2952750"/>
          </a:xfrm>
        </p:spPr>
        <p:txBody>
          <a:bodyPr rtlCol="0">
            <a:noAutofit/>
          </a:bodyPr>
          <a:lstStyle/>
          <a:p>
            <a:pPr algn="r" fontAlgn="auto">
              <a:spcAft>
                <a:spcPts val="0"/>
              </a:spcAft>
              <a:defRPr/>
            </a:pPr>
            <a:r>
              <a:rPr lang="tr-TR" sz="4000" b="1" dirty="0" smtClean="0">
                <a:solidFill>
                  <a:schemeClr val="tx1">
                    <a:lumMod val="65000"/>
                    <a:lumOff val="35000"/>
                  </a:schemeClr>
                </a:solidFill>
                <a:cs typeface="Arial" pitchFamily="34" charset="0"/>
              </a:rPr>
              <a:t>SUNUM PLANI</a:t>
            </a:r>
            <a:endParaRPr lang="tr-TR" sz="4000" b="1" dirty="0">
              <a:solidFill>
                <a:schemeClr val="tx1">
                  <a:lumMod val="65000"/>
                  <a:lumOff val="35000"/>
                </a:schemeClr>
              </a:solidFill>
              <a:cs typeface="Arial" pitchFamily="34" charset="0"/>
            </a:endParaRPr>
          </a:p>
        </p:txBody>
      </p:sp>
      <p:sp>
        <p:nvSpPr>
          <p:cNvPr id="3" name="Alt Başlık 2"/>
          <p:cNvSpPr>
            <a:spLocks noGrp="1"/>
          </p:cNvSpPr>
          <p:nvPr>
            <p:ph type="subTitle" idx="1"/>
          </p:nvPr>
        </p:nvSpPr>
        <p:spPr>
          <a:xfrm>
            <a:off x="3995738" y="1827213"/>
            <a:ext cx="4896742" cy="3690019"/>
          </a:xfrm>
        </p:spPr>
        <p:txBody>
          <a:bodyPr rtlCol="0">
            <a:noAutofit/>
          </a:bodyPr>
          <a:lstStyle/>
          <a:p>
            <a:pPr marL="342900" indent="-342900" algn="l" fontAlgn="auto">
              <a:spcAft>
                <a:spcPts val="0"/>
              </a:spcAft>
              <a:buFont typeface="Arial" panose="020B0604020202020204" pitchFamily="34" charset="0"/>
              <a:buChar char="•"/>
              <a:defRPr/>
            </a:pPr>
            <a:r>
              <a:rPr lang="tr-TR" sz="2000" b="1" dirty="0" smtClean="0">
                <a:solidFill>
                  <a:schemeClr val="tx1">
                    <a:lumMod val="65000"/>
                    <a:lumOff val="35000"/>
                  </a:schemeClr>
                </a:solidFill>
                <a:latin typeface="Arial" pitchFamily="34" charset="0"/>
                <a:cs typeface="Arial" pitchFamily="34" charset="0"/>
              </a:rPr>
              <a:t>NEDEN İÇ KONTROL?</a:t>
            </a:r>
          </a:p>
          <a:p>
            <a:pPr marL="342900" indent="-342900" algn="l" fontAlgn="auto">
              <a:spcAft>
                <a:spcPts val="0"/>
              </a:spcAft>
              <a:buFont typeface="Arial" panose="020B0604020202020204" pitchFamily="34" charset="0"/>
              <a:buChar char="•"/>
              <a:defRPr/>
            </a:pPr>
            <a:r>
              <a:rPr lang="tr-TR" sz="2000" b="1" dirty="0" smtClean="0">
                <a:solidFill>
                  <a:schemeClr val="tx1">
                    <a:lumMod val="65000"/>
                    <a:lumOff val="35000"/>
                  </a:schemeClr>
                </a:solidFill>
                <a:latin typeface="Arial" pitchFamily="34" charset="0"/>
                <a:cs typeface="Arial" pitchFamily="34" charset="0"/>
              </a:rPr>
              <a:t>İÇ KONTROL NEDİR?</a:t>
            </a:r>
          </a:p>
          <a:p>
            <a:pPr marL="342900" indent="-342900" algn="l" fontAlgn="auto">
              <a:spcAft>
                <a:spcPts val="0"/>
              </a:spcAft>
              <a:buFont typeface="Arial" panose="020B0604020202020204" pitchFamily="34" charset="0"/>
              <a:buChar char="•"/>
              <a:defRPr/>
            </a:pPr>
            <a:r>
              <a:rPr lang="tr-TR" sz="2000" b="1" dirty="0" smtClean="0">
                <a:solidFill>
                  <a:schemeClr val="tx1">
                    <a:lumMod val="65000"/>
                    <a:lumOff val="35000"/>
                  </a:schemeClr>
                </a:solidFill>
                <a:latin typeface="Arial" pitchFamily="34" charset="0"/>
                <a:cs typeface="Arial" pitchFamily="34" charset="0"/>
              </a:rPr>
              <a:t>İÇ KONTROLÜN ÖZELLİKLERİ NELERDİR?</a:t>
            </a:r>
          </a:p>
          <a:p>
            <a:pPr marL="342900" indent="-342900" algn="l" fontAlgn="auto">
              <a:spcAft>
                <a:spcPts val="0"/>
              </a:spcAft>
              <a:buFont typeface="Arial" panose="020B0604020202020204" pitchFamily="34" charset="0"/>
              <a:buChar char="•"/>
              <a:defRPr/>
            </a:pPr>
            <a:r>
              <a:rPr lang="tr-TR" sz="2000" b="1" dirty="0" smtClean="0">
                <a:solidFill>
                  <a:schemeClr val="tx1">
                    <a:lumMod val="65000"/>
                    <a:lumOff val="35000"/>
                  </a:schemeClr>
                </a:solidFill>
                <a:latin typeface="Arial" pitchFamily="34" charset="0"/>
                <a:cs typeface="Arial" pitchFamily="34" charset="0"/>
              </a:rPr>
              <a:t>İÇ KONTROL DÜZENLEMELERİ</a:t>
            </a:r>
          </a:p>
          <a:p>
            <a:pPr marL="342900" indent="-342900" algn="l" fontAlgn="auto">
              <a:spcAft>
                <a:spcPts val="0"/>
              </a:spcAft>
              <a:buFont typeface="Arial" panose="020B0604020202020204" pitchFamily="34" charset="0"/>
              <a:buChar char="•"/>
              <a:defRPr/>
            </a:pPr>
            <a:r>
              <a:rPr lang="tr-TR" sz="2000" b="1" dirty="0" smtClean="0">
                <a:solidFill>
                  <a:schemeClr val="tx1">
                    <a:lumMod val="65000"/>
                    <a:lumOff val="35000"/>
                  </a:schemeClr>
                </a:solidFill>
                <a:latin typeface="Arial" pitchFamily="34" charset="0"/>
                <a:cs typeface="Arial" pitchFamily="34" charset="0"/>
              </a:rPr>
              <a:t>İÇ KONTROL STANDARTLARI</a:t>
            </a:r>
          </a:p>
          <a:p>
            <a:pPr marL="342900" indent="-342900" algn="l" fontAlgn="auto">
              <a:spcAft>
                <a:spcPts val="0"/>
              </a:spcAft>
              <a:buFont typeface="Arial" panose="020B0604020202020204" pitchFamily="34" charset="0"/>
              <a:buChar char="•"/>
              <a:defRPr/>
            </a:pPr>
            <a:r>
              <a:rPr lang="tr-TR" sz="2000" b="1" dirty="0" smtClean="0">
                <a:solidFill>
                  <a:schemeClr val="tx1">
                    <a:lumMod val="65000"/>
                    <a:lumOff val="35000"/>
                  </a:schemeClr>
                </a:solidFill>
                <a:latin typeface="Arial" pitchFamily="34" charset="0"/>
                <a:cs typeface="Arial" pitchFamily="34" charset="0"/>
              </a:rPr>
              <a:t>İÇ KONTROL NEDEN ÖNEMLİDİR?</a:t>
            </a:r>
          </a:p>
          <a:p>
            <a:pPr marL="342900" indent="-342900" algn="l" fontAlgn="auto">
              <a:spcAft>
                <a:spcPts val="0"/>
              </a:spcAft>
              <a:buFont typeface="Arial" panose="020B0604020202020204" pitchFamily="34" charset="0"/>
              <a:buChar char="•"/>
              <a:defRPr/>
            </a:pPr>
            <a:r>
              <a:rPr lang="tr-TR" sz="2000" b="1" dirty="0" smtClean="0">
                <a:solidFill>
                  <a:schemeClr val="tx1">
                    <a:lumMod val="65000"/>
                    <a:lumOff val="35000"/>
                  </a:schemeClr>
                </a:solidFill>
                <a:latin typeface="Arial" pitchFamily="34" charset="0"/>
                <a:cs typeface="Arial" pitchFamily="34" charset="0"/>
              </a:rPr>
              <a:t>İÇ KONTROL SİSTEMİNDEKİ GÖREVLİLER VE SORUMLULUKLARI</a:t>
            </a:r>
          </a:p>
          <a:p>
            <a:pPr marL="342900" indent="-342900" algn="l" fontAlgn="auto">
              <a:spcAft>
                <a:spcPts val="0"/>
              </a:spcAft>
              <a:buFont typeface="Arial" panose="020B0604020202020204" pitchFamily="34" charset="0"/>
              <a:buChar char="•"/>
              <a:defRPr/>
            </a:pPr>
            <a:endParaRPr lang="tr-TR" sz="2000" b="1" dirty="0">
              <a:solidFill>
                <a:schemeClr val="tx1">
                  <a:lumMod val="65000"/>
                  <a:lumOff val="35000"/>
                </a:schemeClr>
              </a:solidFill>
              <a:latin typeface="Arial" pitchFamily="34" charset="0"/>
              <a:cs typeface="Arial" pitchFamily="34" charset="0"/>
            </a:endParaRPr>
          </a:p>
        </p:txBody>
      </p:sp>
      <p:pic>
        <p:nvPicPr>
          <p:cNvPr id="3076" name="Resim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836613"/>
            <a:ext cx="27368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77" name="Grup 9"/>
          <p:cNvGrpSpPr>
            <a:grpSpLocks/>
          </p:cNvGrpSpPr>
          <p:nvPr/>
        </p:nvGrpSpPr>
        <p:grpSpPr bwMode="auto">
          <a:xfrm>
            <a:off x="0" y="5719763"/>
            <a:ext cx="9144000" cy="906462"/>
            <a:chOff x="0" y="5719432"/>
            <a:chExt cx="9144000" cy="907020"/>
          </a:xfrm>
        </p:grpSpPr>
        <p:pic>
          <p:nvPicPr>
            <p:cNvPr id="3078" name="Resim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Alt Başlık 2"/>
            <p:cNvSpPr txBox="1">
              <a:spLocks/>
            </p:cNvSpPr>
            <p:nvPr/>
          </p:nvSpPr>
          <p:spPr>
            <a:xfrm>
              <a:off x="6588125" y="6278576"/>
              <a:ext cx="2547938" cy="347876"/>
            </a:xfrm>
            <a:prstGeom prst="rect">
              <a:avLst/>
            </a:prstGeom>
          </p:spPr>
          <p:txBody>
            <a:bodyPr>
              <a:normAutofit fontScale="9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fontAlgn="auto">
                <a:spcAft>
                  <a:spcPts val="0"/>
                </a:spcAft>
                <a:defRPr/>
              </a:pPr>
              <a:r>
                <a:rPr lang="tr-TR" sz="2000" dirty="0" smtClean="0"/>
                <a:t>www.sakarya.edu.tr</a:t>
              </a:r>
              <a:endParaRPr lang="tr-TR" sz="2000" dirty="0"/>
            </a:p>
          </p:txBody>
        </p:sp>
      </p:grpSp>
      <p:pic>
        <p:nvPicPr>
          <p:cNvPr id="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888" y="6205537"/>
            <a:ext cx="238442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38229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9" name="6 Diyagram"/>
          <p:cNvGraphicFramePr/>
          <p:nvPr>
            <p:extLst>
              <p:ext uri="{D42A27DB-BD31-4B8C-83A1-F6EECF244321}">
                <p14:modId xmlns:p14="http://schemas.microsoft.com/office/powerpoint/2010/main" val="911001249"/>
              </p:ext>
            </p:extLst>
          </p:nvPr>
        </p:nvGraphicFramePr>
        <p:xfrm>
          <a:off x="840877" y="1124744"/>
          <a:ext cx="7462246" cy="417646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Başlık 1"/>
          <p:cNvSpPr>
            <a:spLocks noGrp="1"/>
          </p:cNvSpPr>
          <p:nvPr>
            <p:ph type="title"/>
          </p:nvPr>
        </p:nvSpPr>
        <p:spPr>
          <a:xfrm>
            <a:off x="457200" y="274638"/>
            <a:ext cx="8229600" cy="1143000"/>
          </a:xfrm>
        </p:spPr>
        <p:txBody>
          <a:bodyPr/>
          <a:lstStyle/>
          <a:p>
            <a:r>
              <a:rPr lang="tr-TR" b="1" dirty="0">
                <a:solidFill>
                  <a:schemeClr val="tx2">
                    <a:lumMod val="75000"/>
                  </a:schemeClr>
                </a:solidFill>
              </a:rPr>
              <a:t>3. Kontrol Faaliyetleri Standartları:</a:t>
            </a:r>
            <a:endParaRPr lang="tr-TR" altLang="tr-TR" dirty="0" smtClean="0">
              <a:solidFill>
                <a:schemeClr val="tx2">
                  <a:lumMod val="75000"/>
                </a:schemeClr>
              </a:solidFill>
            </a:endParaRPr>
          </a:p>
        </p:txBody>
      </p:sp>
    </p:spTree>
    <p:extLst>
      <p:ext uri="{BB962C8B-B14F-4D97-AF65-F5344CB8AC3E}">
        <p14:creationId xmlns:p14="http://schemas.microsoft.com/office/powerpoint/2010/main" val="28603904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p:txBody>
          <a:bodyPr/>
          <a:lstStyle/>
          <a:p>
            <a:r>
              <a:rPr lang="tr-TR" sz="2400" b="1" dirty="0">
                <a:solidFill>
                  <a:schemeClr val="tx2"/>
                </a:solidFill>
              </a:rPr>
              <a:t>Kontrol Faaliyetleri Standartları kapsamında Üniversitemizde;</a:t>
            </a:r>
            <a:r>
              <a:rPr lang="tr-TR" sz="2400" dirty="0">
                <a:solidFill>
                  <a:schemeClr val="tx2"/>
                </a:solidFill>
              </a:rPr>
              <a:t/>
            </a:r>
            <a:br>
              <a:rPr lang="tr-TR" sz="2400" dirty="0">
                <a:solidFill>
                  <a:schemeClr val="tx2"/>
                </a:solidFill>
              </a:rPr>
            </a:br>
            <a:endParaRPr lang="tr-TR" altLang="tr-TR" sz="2400" dirty="0" smtClean="0"/>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9" name="7 Diyagram"/>
          <p:cNvGraphicFramePr>
            <a:graphicFrameLocks noGrp="1"/>
          </p:cNvGraphicFramePr>
          <p:nvPr>
            <p:ph idx="1"/>
            <p:extLst>
              <p:ext uri="{D42A27DB-BD31-4B8C-83A1-F6EECF244321}">
                <p14:modId xmlns:p14="http://schemas.microsoft.com/office/powerpoint/2010/main" val="365178501"/>
              </p:ext>
            </p:extLst>
          </p:nvPr>
        </p:nvGraphicFramePr>
        <p:xfrm>
          <a:off x="457200" y="1124744"/>
          <a:ext cx="8229600" cy="45365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8222551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a:xfrm>
            <a:off x="457200" y="404664"/>
            <a:ext cx="8229600" cy="1143000"/>
          </a:xfrm>
        </p:spPr>
        <p:txBody>
          <a:bodyPr/>
          <a:lstStyle/>
          <a:p>
            <a:r>
              <a:rPr lang="tr-TR" b="1" dirty="0">
                <a:solidFill>
                  <a:schemeClr val="tx2">
                    <a:lumMod val="75000"/>
                  </a:schemeClr>
                </a:solidFill>
              </a:rPr>
              <a:t>4. Bilgi ve İletişim Standartları:</a:t>
            </a:r>
            <a:r>
              <a:rPr lang="tr-TR" dirty="0">
                <a:solidFill>
                  <a:schemeClr val="tx2">
                    <a:lumMod val="75000"/>
                  </a:schemeClr>
                </a:solidFill>
              </a:rPr>
              <a:t/>
            </a:r>
            <a:br>
              <a:rPr lang="tr-TR" dirty="0">
                <a:solidFill>
                  <a:schemeClr val="tx2">
                    <a:lumMod val="75000"/>
                  </a:schemeClr>
                </a:solidFill>
              </a:rPr>
            </a:br>
            <a:endParaRPr lang="tr-TR" altLang="tr-TR" dirty="0" smtClean="0">
              <a:solidFill>
                <a:schemeClr val="tx2">
                  <a:lumMod val="75000"/>
                </a:schemeClr>
              </a:solidFill>
            </a:endParaRPr>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İçerik Yer Tutucusu 1"/>
          <p:cNvSpPr>
            <a:spLocks noGrp="1"/>
          </p:cNvSpPr>
          <p:nvPr>
            <p:ph idx="1"/>
          </p:nvPr>
        </p:nvSpPr>
        <p:spPr>
          <a:xfrm>
            <a:off x="457200" y="1196752"/>
            <a:ext cx="8229600" cy="4525963"/>
          </a:xfrm>
        </p:spPr>
        <p:txBody>
          <a:bodyPr/>
          <a:lstStyle/>
          <a:p>
            <a:pPr marL="0" indent="0" algn="just">
              <a:buNone/>
            </a:pPr>
            <a:r>
              <a:rPr lang="tr-TR" b="1" dirty="0">
                <a:solidFill>
                  <a:schemeClr val="tx1">
                    <a:lumMod val="75000"/>
                    <a:lumOff val="25000"/>
                  </a:schemeClr>
                </a:solidFill>
              </a:rPr>
              <a:t>Bilgi ve iletişim, gerekli bilginin, ihtiyaç duyan kişilere ve yöneticilere belirli bir formatta ve ilgililerin iç kontrol ve diğer sorumluluklarını yerine getirmelerine imkan verecek bir zaman dilimi içinde iletilmesini sağlayacak bilgi, iletişim, bilişim, teknoloji, kayıt ve raporlama, kontrol sistemlerini kapsar.</a:t>
            </a:r>
          </a:p>
          <a:p>
            <a:endParaRPr lang="tr-TR" dirty="0">
              <a:solidFill>
                <a:schemeClr val="tx1">
                  <a:lumMod val="75000"/>
                  <a:lumOff val="25000"/>
                </a:schemeClr>
              </a:solidFill>
            </a:endParaRPr>
          </a:p>
        </p:txBody>
      </p:sp>
    </p:spTree>
    <p:extLst>
      <p:ext uri="{BB962C8B-B14F-4D97-AF65-F5344CB8AC3E}">
        <p14:creationId xmlns:p14="http://schemas.microsoft.com/office/powerpoint/2010/main" val="13156005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p:txBody>
          <a:bodyPr/>
          <a:lstStyle/>
          <a:p>
            <a:r>
              <a:rPr lang="tr-TR" b="1" dirty="0">
                <a:solidFill>
                  <a:schemeClr val="tx2">
                    <a:lumMod val="75000"/>
                  </a:schemeClr>
                </a:solidFill>
              </a:rPr>
              <a:t>4. Bilgi ve İletişim Standartları:</a:t>
            </a:r>
            <a:endParaRPr lang="tr-TR" altLang="tr-TR" dirty="0" smtClean="0">
              <a:solidFill>
                <a:schemeClr val="tx2">
                  <a:lumMod val="75000"/>
                </a:schemeClr>
              </a:solidFill>
            </a:endParaRPr>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9" name="7 Diyagram"/>
          <p:cNvGraphicFramePr>
            <a:graphicFrameLocks noGrp="1"/>
          </p:cNvGraphicFramePr>
          <p:nvPr>
            <p:ph idx="1"/>
            <p:extLst>
              <p:ext uri="{D42A27DB-BD31-4B8C-83A1-F6EECF244321}">
                <p14:modId xmlns:p14="http://schemas.microsoft.com/office/powerpoint/2010/main" val="1336571778"/>
              </p:ext>
            </p:extLst>
          </p:nvPr>
        </p:nvGraphicFramePr>
        <p:xfrm>
          <a:off x="457200" y="1600200"/>
          <a:ext cx="8229600" cy="37734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803835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p:txBody>
          <a:bodyPr/>
          <a:lstStyle/>
          <a:p>
            <a:r>
              <a:rPr lang="tr-TR" sz="2400" b="1" dirty="0">
                <a:solidFill>
                  <a:schemeClr val="tx2"/>
                </a:solidFill>
              </a:rPr>
              <a:t>Bilgi ve İletişim Standartları kapsamında Üniversitemizde;</a:t>
            </a:r>
            <a:r>
              <a:rPr lang="tr-TR" sz="2400" dirty="0">
                <a:solidFill>
                  <a:schemeClr val="tx2"/>
                </a:solidFill>
              </a:rPr>
              <a:t/>
            </a:r>
            <a:br>
              <a:rPr lang="tr-TR" sz="2400" dirty="0">
                <a:solidFill>
                  <a:schemeClr val="tx2"/>
                </a:solidFill>
              </a:rPr>
            </a:br>
            <a:endParaRPr lang="tr-TR" altLang="tr-TR" sz="2400" dirty="0" smtClean="0"/>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9" name="İçerik Yer Tutucusu 8"/>
          <p:cNvGraphicFramePr>
            <a:graphicFrameLocks noGrp="1"/>
          </p:cNvGraphicFramePr>
          <p:nvPr>
            <p:ph idx="1"/>
            <p:extLst>
              <p:ext uri="{D42A27DB-BD31-4B8C-83A1-F6EECF244321}">
                <p14:modId xmlns:p14="http://schemas.microsoft.com/office/powerpoint/2010/main" val="4066365527"/>
              </p:ext>
            </p:extLst>
          </p:nvPr>
        </p:nvGraphicFramePr>
        <p:xfrm>
          <a:off x="457200" y="1052736"/>
          <a:ext cx="8229600" cy="475252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1945867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p:txBody>
          <a:bodyPr/>
          <a:lstStyle/>
          <a:p>
            <a:r>
              <a:rPr lang="tr-TR" b="1" dirty="0">
                <a:solidFill>
                  <a:schemeClr val="tx2">
                    <a:lumMod val="75000"/>
                  </a:schemeClr>
                </a:solidFill>
              </a:rPr>
              <a:t>5. İzleme Standartları:</a:t>
            </a:r>
            <a:endParaRPr lang="tr-TR" altLang="tr-TR" dirty="0" smtClean="0">
              <a:solidFill>
                <a:schemeClr val="tx2">
                  <a:lumMod val="75000"/>
                </a:schemeClr>
              </a:solidFill>
            </a:endParaRPr>
          </a:p>
        </p:txBody>
      </p:sp>
      <p:sp>
        <p:nvSpPr>
          <p:cNvPr id="4099" name="İçerik Yer Tutucusu 2"/>
          <p:cNvSpPr>
            <a:spLocks noGrp="1"/>
          </p:cNvSpPr>
          <p:nvPr>
            <p:ph idx="1"/>
          </p:nvPr>
        </p:nvSpPr>
        <p:spPr>
          <a:xfrm>
            <a:off x="457200" y="1412776"/>
            <a:ext cx="8229600" cy="3773488"/>
          </a:xfrm>
        </p:spPr>
        <p:txBody>
          <a:bodyPr/>
          <a:lstStyle/>
          <a:p>
            <a:pPr marL="0" indent="0" algn="just">
              <a:buNone/>
            </a:pPr>
            <a:r>
              <a:rPr lang="tr-TR" sz="2400" b="1" dirty="0">
                <a:solidFill>
                  <a:schemeClr val="tx1">
                    <a:lumMod val="75000"/>
                    <a:lumOff val="25000"/>
                  </a:schemeClr>
                </a:solidFill>
              </a:rPr>
              <a:t>İç kontrol, kurumun karşılaştığı risklere ve değişikliklere sürekli olarak uyum sağlaması gereken dinamik bir süreç olduğundan, bu sürecin; değişen hedeflere, koşullara, kaynaklara ve risklere uyum sağlayıp sağlayamadığının izlenmesi gerekmektedir. İzleme, iç kontrol sisteminin kalitesini değerlendirmek üzere yürütülen faaliyetlerdir.</a:t>
            </a:r>
            <a:endParaRPr lang="tr-TR" altLang="tr-TR" sz="2400" dirty="0" smtClean="0">
              <a:solidFill>
                <a:schemeClr val="tx1">
                  <a:lumMod val="75000"/>
                  <a:lumOff val="25000"/>
                </a:schemeClr>
              </a:solidFill>
            </a:endParaRPr>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9" name="6 Diyagram"/>
          <p:cNvGraphicFramePr/>
          <p:nvPr>
            <p:extLst>
              <p:ext uri="{D42A27DB-BD31-4B8C-83A1-F6EECF244321}">
                <p14:modId xmlns:p14="http://schemas.microsoft.com/office/powerpoint/2010/main" val="704308652"/>
              </p:ext>
            </p:extLst>
          </p:nvPr>
        </p:nvGraphicFramePr>
        <p:xfrm>
          <a:off x="431540" y="3861048"/>
          <a:ext cx="8280920" cy="17281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716737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a:xfrm>
            <a:off x="457200" y="620688"/>
            <a:ext cx="8229600" cy="634082"/>
          </a:xfrm>
        </p:spPr>
        <p:txBody>
          <a:bodyPr/>
          <a:lstStyle/>
          <a:p>
            <a:r>
              <a:rPr lang="tr-TR" sz="2800" b="1" dirty="0">
                <a:solidFill>
                  <a:schemeClr val="tx2"/>
                </a:solidFill>
              </a:rPr>
              <a:t>İzleme Standartları kapsamında Üniversitemizde;</a:t>
            </a:r>
            <a:r>
              <a:rPr lang="tr-TR" sz="2800" dirty="0">
                <a:solidFill>
                  <a:schemeClr val="tx2"/>
                </a:solidFill>
              </a:rPr>
              <a:t/>
            </a:r>
            <a:br>
              <a:rPr lang="tr-TR" sz="2800" dirty="0">
                <a:solidFill>
                  <a:schemeClr val="tx2"/>
                </a:solidFill>
              </a:rPr>
            </a:br>
            <a:r>
              <a:rPr lang="tr-TR" sz="2800" dirty="0">
                <a:solidFill>
                  <a:schemeClr val="tx2"/>
                </a:solidFill>
              </a:rPr>
              <a:t/>
            </a:r>
            <a:br>
              <a:rPr lang="tr-TR" sz="2800" dirty="0">
                <a:solidFill>
                  <a:schemeClr val="tx2"/>
                </a:solidFill>
              </a:rPr>
            </a:br>
            <a:endParaRPr lang="tr-TR" altLang="tr-TR" sz="2800" dirty="0" smtClean="0"/>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9" name="8 Diyagram"/>
          <p:cNvGraphicFramePr/>
          <p:nvPr>
            <p:extLst>
              <p:ext uri="{D42A27DB-BD31-4B8C-83A1-F6EECF244321}">
                <p14:modId xmlns:p14="http://schemas.microsoft.com/office/powerpoint/2010/main" val="2189544527"/>
              </p:ext>
            </p:extLst>
          </p:nvPr>
        </p:nvGraphicFramePr>
        <p:xfrm>
          <a:off x="575556" y="836712"/>
          <a:ext cx="7992888" cy="486817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6197205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p:txBody>
          <a:bodyPr/>
          <a:lstStyle/>
          <a:p>
            <a:r>
              <a:rPr lang="tr-TR" b="1" dirty="0">
                <a:solidFill>
                  <a:schemeClr val="tx2">
                    <a:lumMod val="75000"/>
                  </a:schemeClr>
                </a:solidFill>
              </a:rPr>
              <a:t>İÇ KONTROL NEDEN </a:t>
            </a:r>
            <a:r>
              <a:rPr lang="tr-TR" b="1" dirty="0" smtClean="0">
                <a:solidFill>
                  <a:schemeClr val="tx2">
                    <a:lumMod val="75000"/>
                  </a:schemeClr>
                </a:solidFill>
              </a:rPr>
              <a:t>ÖNEMLİDİR?</a:t>
            </a:r>
            <a:endParaRPr lang="tr-TR" altLang="tr-TR" dirty="0" smtClean="0">
              <a:solidFill>
                <a:schemeClr val="tx2">
                  <a:lumMod val="75000"/>
                </a:schemeClr>
              </a:solidFill>
            </a:endParaRPr>
          </a:p>
        </p:txBody>
      </p:sp>
      <p:graphicFrame>
        <p:nvGraphicFramePr>
          <p:cNvPr id="2" name="İçerik Yer Tutucusu 1"/>
          <p:cNvGraphicFramePr>
            <a:graphicFrameLocks noGrp="1"/>
          </p:cNvGraphicFramePr>
          <p:nvPr>
            <p:ph idx="1"/>
            <p:extLst>
              <p:ext uri="{D42A27DB-BD31-4B8C-83A1-F6EECF244321}">
                <p14:modId xmlns:p14="http://schemas.microsoft.com/office/powerpoint/2010/main" val="1180304105"/>
              </p:ext>
            </p:extLst>
          </p:nvPr>
        </p:nvGraphicFramePr>
        <p:xfrm>
          <a:off x="457200" y="1412776"/>
          <a:ext cx="8229600" cy="4458072"/>
        </p:xfrm>
        <a:graphic>
          <a:graphicData uri="http://schemas.openxmlformats.org/drawingml/2006/table">
            <a:tbl>
              <a:tblPr firstRow="1" bandRow="1">
                <a:tableStyleId>{5C22544A-7EE6-4342-B048-85BDC9FD1C3A}</a:tableStyleId>
              </a:tblPr>
              <a:tblGrid>
                <a:gridCol w="3106688"/>
                <a:gridCol w="5122912"/>
              </a:tblGrid>
              <a:tr h="12576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bg1"/>
                          </a:solidFill>
                          <a:latin typeface="Times New Roman"/>
                          <a:ea typeface="Times New Roman"/>
                          <a:cs typeface="Times New Roman"/>
                        </a:rPr>
                        <a:t>Faaliyetler açısından</a:t>
                      </a:r>
                      <a:endParaRPr lang="tr-TR" sz="1800" dirty="0" smtClean="0">
                        <a:solidFill>
                          <a:schemeClr val="bg1"/>
                        </a:solidFill>
                        <a:latin typeface="Times New Roman"/>
                        <a:ea typeface="Times New Roman"/>
                        <a:cs typeface="Times New Roman"/>
                      </a:endParaRPr>
                    </a:p>
                    <a:p>
                      <a:endParaRPr lang="tr-TR" dirty="0">
                        <a:solidFill>
                          <a:schemeClr val="bg1"/>
                        </a:solidFill>
                      </a:endParaRPr>
                    </a:p>
                  </a:txBody>
                  <a:tcPr/>
                </a:tc>
                <a:tc>
                  <a:txBody>
                    <a:bodyPr/>
                    <a:lstStyle/>
                    <a:p>
                      <a:pPr marL="342900" lvl="0" indent="-342900" algn="l">
                        <a:spcAft>
                          <a:spcPts val="0"/>
                        </a:spcAft>
                        <a:buFont typeface="Symbol"/>
                        <a:buChar char=""/>
                      </a:pPr>
                      <a:r>
                        <a:rPr lang="tr-TR" sz="1800" dirty="0" smtClean="0">
                          <a:solidFill>
                            <a:schemeClr val="bg1"/>
                          </a:solidFill>
                          <a:latin typeface="Times New Roman"/>
                          <a:ea typeface="Times New Roman"/>
                          <a:cs typeface="Times New Roman"/>
                        </a:rPr>
                        <a:t>Faaliyetlerin standartlara uygun gerçekleştirilmesi sağlandığından etkinlik ve verimlilik artar,</a:t>
                      </a:r>
                    </a:p>
                    <a:p>
                      <a:pPr marL="342900" lvl="0" indent="-342900" algn="l">
                        <a:spcAft>
                          <a:spcPts val="0"/>
                        </a:spcAft>
                        <a:buFont typeface="Symbol"/>
                        <a:buChar char=""/>
                      </a:pPr>
                      <a:r>
                        <a:rPr lang="tr-TR" sz="1800" dirty="0" smtClean="0">
                          <a:solidFill>
                            <a:schemeClr val="bg1"/>
                          </a:solidFill>
                          <a:latin typeface="Times New Roman"/>
                          <a:ea typeface="Times New Roman"/>
                          <a:cs typeface="Times New Roman"/>
                        </a:rPr>
                        <a:t>Kontrol faaliyetleri nedeniyle varlıkların korunması kolaylaşır.</a:t>
                      </a:r>
                    </a:p>
                    <a:p>
                      <a:endParaRPr lang="tr-TR" dirty="0">
                        <a:solidFill>
                          <a:schemeClr val="bg1"/>
                        </a:solidFill>
                      </a:endParaRPr>
                    </a:p>
                  </a:txBody>
                  <a:tcPr/>
                </a:tc>
              </a:tr>
              <a:tr h="12576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2">
                              <a:lumMod val="75000"/>
                            </a:schemeClr>
                          </a:solidFill>
                          <a:latin typeface="Times New Roman"/>
                          <a:ea typeface="Times New Roman"/>
                          <a:cs typeface="Times New Roman"/>
                        </a:rPr>
                        <a:t>Finansal açıdan</a:t>
                      </a:r>
                      <a:endParaRPr lang="tr-TR" sz="1800" dirty="0" smtClean="0">
                        <a:solidFill>
                          <a:schemeClr val="tx2">
                            <a:lumMod val="75000"/>
                          </a:schemeClr>
                        </a:solidFill>
                        <a:latin typeface="Times New Roman"/>
                        <a:ea typeface="Times New Roman"/>
                        <a:cs typeface="Times New Roman"/>
                      </a:endParaRPr>
                    </a:p>
                    <a:p>
                      <a:endParaRPr lang="tr-TR" dirty="0">
                        <a:solidFill>
                          <a:schemeClr val="tx2">
                            <a:lumMod val="75000"/>
                          </a:schemeClr>
                        </a:solidFill>
                      </a:endParaRPr>
                    </a:p>
                  </a:txBody>
                  <a:tcPr/>
                </a:tc>
                <a:tc>
                  <a:txBody>
                    <a:bodyPr/>
                    <a:lstStyle/>
                    <a:p>
                      <a:pPr marL="342900" lvl="0" indent="-342900" algn="just">
                        <a:spcAft>
                          <a:spcPts val="0"/>
                        </a:spcAft>
                        <a:buFont typeface="Symbol"/>
                        <a:buChar char=""/>
                      </a:pPr>
                      <a:r>
                        <a:rPr lang="tr-TR" sz="1800" dirty="0" smtClean="0">
                          <a:solidFill>
                            <a:schemeClr val="tx2">
                              <a:lumMod val="75000"/>
                            </a:schemeClr>
                          </a:solidFill>
                          <a:latin typeface="Times New Roman"/>
                          <a:ea typeface="Times New Roman"/>
                          <a:cs typeface="Times New Roman"/>
                        </a:rPr>
                        <a:t>Mali kararlarda güvenilir veri kullanılabilir,</a:t>
                      </a:r>
                    </a:p>
                    <a:p>
                      <a:pPr marL="342900" lvl="0" indent="-342900" algn="just">
                        <a:spcAft>
                          <a:spcPts val="0"/>
                        </a:spcAft>
                        <a:buFont typeface="Symbol"/>
                        <a:buChar char=""/>
                      </a:pPr>
                      <a:r>
                        <a:rPr lang="tr-TR" sz="1800" dirty="0" smtClean="0">
                          <a:solidFill>
                            <a:schemeClr val="tx2">
                              <a:lumMod val="75000"/>
                            </a:schemeClr>
                          </a:solidFill>
                          <a:latin typeface="Times New Roman"/>
                          <a:ea typeface="Times New Roman"/>
                          <a:cs typeface="Times New Roman"/>
                        </a:rPr>
                        <a:t>Hataları ve yolsuzluğu önler,</a:t>
                      </a:r>
                    </a:p>
                    <a:p>
                      <a:pPr marL="342900" lvl="0" indent="-342900" algn="just">
                        <a:spcAft>
                          <a:spcPts val="0"/>
                        </a:spcAft>
                        <a:buFont typeface="Symbol"/>
                        <a:buChar char=""/>
                      </a:pPr>
                      <a:r>
                        <a:rPr lang="tr-TR" sz="1800" dirty="0" smtClean="0">
                          <a:solidFill>
                            <a:schemeClr val="tx2">
                              <a:lumMod val="75000"/>
                            </a:schemeClr>
                          </a:solidFill>
                          <a:latin typeface="Times New Roman"/>
                          <a:ea typeface="Times New Roman"/>
                          <a:cs typeface="Times New Roman"/>
                        </a:rPr>
                        <a:t>Denetim için sağlıklı veri ve doküman oluşturulur.</a:t>
                      </a:r>
                    </a:p>
                    <a:p>
                      <a:endParaRPr lang="tr-TR" dirty="0">
                        <a:solidFill>
                          <a:schemeClr val="tx2">
                            <a:lumMod val="75000"/>
                          </a:schemeClr>
                        </a:solidFill>
                      </a:endParaRPr>
                    </a:p>
                  </a:txBody>
                  <a:tcPr/>
                </a:tc>
              </a:tr>
              <a:tr h="12576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2">
                              <a:lumMod val="75000"/>
                            </a:schemeClr>
                          </a:solidFill>
                          <a:latin typeface="Times New Roman"/>
                          <a:ea typeface="Times New Roman"/>
                          <a:cs typeface="Times New Roman"/>
                        </a:rPr>
                        <a:t>Yasalara Uygunluk Açısından</a:t>
                      </a:r>
                      <a:endParaRPr lang="tr-TR" sz="1800" dirty="0" smtClean="0">
                        <a:solidFill>
                          <a:schemeClr val="tx2">
                            <a:lumMod val="75000"/>
                          </a:schemeClr>
                        </a:solidFill>
                        <a:latin typeface="Times New Roman"/>
                        <a:ea typeface="Times New Roman"/>
                        <a:cs typeface="Times New Roman"/>
                      </a:endParaRPr>
                    </a:p>
                    <a:p>
                      <a:endParaRPr lang="tr-TR" dirty="0">
                        <a:solidFill>
                          <a:schemeClr val="tx2">
                            <a:lumMod val="75000"/>
                          </a:schemeClr>
                        </a:solidFill>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sz="1800" dirty="0" smtClean="0">
                          <a:solidFill>
                            <a:schemeClr val="tx2">
                              <a:lumMod val="75000"/>
                            </a:schemeClr>
                          </a:solidFill>
                          <a:latin typeface="Times New Roman"/>
                          <a:ea typeface="Times New Roman"/>
                          <a:cs typeface="Times New Roman"/>
                        </a:rPr>
                        <a:t>Periyodik kontrollerle yasalara ve kurallara uygunluk sağlanmış olur.</a:t>
                      </a:r>
                    </a:p>
                    <a:p>
                      <a:endParaRPr lang="tr-TR" dirty="0">
                        <a:solidFill>
                          <a:schemeClr val="tx2">
                            <a:lumMod val="75000"/>
                          </a:schemeClr>
                        </a:solidFill>
                      </a:endParaRPr>
                    </a:p>
                  </a:txBody>
                  <a:tcPr/>
                </a:tc>
              </a:tr>
            </a:tbl>
          </a:graphicData>
        </a:graphic>
      </p:graphicFrame>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39414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p:txBody>
          <a:bodyPr/>
          <a:lstStyle/>
          <a:p>
            <a:r>
              <a:rPr lang="tr-TR" sz="3600" b="1" dirty="0">
                <a:solidFill>
                  <a:schemeClr val="tx2">
                    <a:lumMod val="75000"/>
                  </a:schemeClr>
                </a:solidFill>
              </a:rPr>
              <a:t>İÇ KONTROL SİSTEMİNDEKİ GÖREVLİLER</a:t>
            </a:r>
            <a:r>
              <a:rPr lang="tr-TR" sz="3600" dirty="0">
                <a:solidFill>
                  <a:schemeClr val="tx2">
                    <a:lumMod val="75000"/>
                  </a:schemeClr>
                </a:solidFill>
              </a:rPr>
              <a:t> </a:t>
            </a:r>
            <a:br>
              <a:rPr lang="tr-TR" sz="3600" dirty="0">
                <a:solidFill>
                  <a:schemeClr val="tx2">
                    <a:lumMod val="75000"/>
                  </a:schemeClr>
                </a:solidFill>
              </a:rPr>
            </a:br>
            <a:r>
              <a:rPr lang="tr-TR" sz="3600" b="1" dirty="0">
                <a:solidFill>
                  <a:schemeClr val="tx2">
                    <a:lumMod val="75000"/>
                  </a:schemeClr>
                </a:solidFill>
              </a:rPr>
              <a:t>VE SORUMLULUKLARI</a:t>
            </a:r>
            <a:endParaRPr lang="tr-TR" altLang="tr-TR" sz="3600" dirty="0" smtClean="0">
              <a:solidFill>
                <a:schemeClr val="tx2">
                  <a:lumMod val="75000"/>
                </a:schemeClr>
              </a:solidFill>
            </a:endParaRPr>
          </a:p>
        </p:txBody>
      </p:sp>
      <p:sp>
        <p:nvSpPr>
          <p:cNvPr id="4099" name="İçerik Yer Tutucusu 2"/>
          <p:cNvSpPr>
            <a:spLocks noGrp="1"/>
          </p:cNvSpPr>
          <p:nvPr>
            <p:ph idx="1"/>
          </p:nvPr>
        </p:nvSpPr>
        <p:spPr>
          <a:xfrm>
            <a:off x="457200" y="1600200"/>
            <a:ext cx="8229600" cy="4061048"/>
          </a:xfrm>
        </p:spPr>
        <p:txBody>
          <a:bodyPr/>
          <a:lstStyle/>
          <a:p>
            <a:r>
              <a:rPr lang="tr-TR" sz="3600" b="1" dirty="0">
                <a:solidFill>
                  <a:schemeClr val="tx2">
                    <a:lumMod val="75000"/>
                  </a:schemeClr>
                </a:solidFill>
              </a:rPr>
              <a:t>Üst Yönetici:</a:t>
            </a:r>
          </a:p>
          <a:p>
            <a:pPr marL="0" indent="0" algn="just">
              <a:buNone/>
            </a:pPr>
            <a:r>
              <a:rPr lang="tr-TR" sz="2800" dirty="0">
                <a:solidFill>
                  <a:schemeClr val="tx1">
                    <a:lumMod val="75000"/>
                    <a:lumOff val="25000"/>
                  </a:schemeClr>
                </a:solidFill>
              </a:rPr>
              <a:t> </a:t>
            </a:r>
            <a:r>
              <a:rPr lang="tr-TR" sz="2800" b="1" dirty="0" smtClean="0">
                <a:solidFill>
                  <a:schemeClr val="tx1">
                    <a:lumMod val="75000"/>
                    <a:lumOff val="25000"/>
                  </a:schemeClr>
                </a:solidFill>
              </a:rPr>
              <a:t>İç </a:t>
            </a:r>
            <a:r>
              <a:rPr lang="tr-TR" sz="2800" b="1" dirty="0">
                <a:solidFill>
                  <a:schemeClr val="tx1">
                    <a:lumMod val="75000"/>
                    <a:lumOff val="25000"/>
                  </a:schemeClr>
                </a:solidFill>
              </a:rPr>
              <a:t>kontrol sisteminin kurulması, geliştirilmesi ve gözetilmesinden sorumludurlar. Yönetimin bu sorumluluğu hem iç kontrolün oluşturulup uygulanmasını hem de gözden geçirilip değerlendirilmesi ve geliştirilmesini kapsamaktadır. Bu amaçla iç kontrolün yönetim tarafından sürekli izlenmesi ve gerekli tedbirlerin alınması gerekmektedir.</a:t>
            </a:r>
          </a:p>
          <a:p>
            <a:endParaRPr lang="tr-TR" sz="2800" dirty="0">
              <a:solidFill>
                <a:schemeClr val="tx1">
                  <a:lumMod val="75000"/>
                  <a:lumOff val="25000"/>
                </a:schemeClr>
              </a:solidFill>
            </a:endParaRPr>
          </a:p>
          <a:p>
            <a:endParaRPr lang="tr-TR" altLang="tr-TR" sz="2800" dirty="0" smtClean="0">
              <a:solidFill>
                <a:schemeClr val="tx1">
                  <a:lumMod val="75000"/>
                  <a:lumOff val="25000"/>
                </a:schemeClr>
              </a:solidFill>
            </a:endParaRPr>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27767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İçerik Yer Tutucusu 2"/>
          <p:cNvSpPr>
            <a:spLocks noGrp="1"/>
          </p:cNvSpPr>
          <p:nvPr>
            <p:ph idx="1"/>
          </p:nvPr>
        </p:nvSpPr>
        <p:spPr>
          <a:xfrm>
            <a:off x="457200" y="692696"/>
            <a:ext cx="8229600" cy="4248472"/>
          </a:xfrm>
        </p:spPr>
        <p:txBody>
          <a:bodyPr/>
          <a:lstStyle/>
          <a:p>
            <a:r>
              <a:rPr lang="tr-TR" sz="3600" b="1" dirty="0">
                <a:solidFill>
                  <a:schemeClr val="tx2">
                    <a:lumMod val="75000"/>
                  </a:schemeClr>
                </a:solidFill>
              </a:rPr>
              <a:t>Harcama Yetkilileri:</a:t>
            </a:r>
            <a:endParaRPr lang="tr-TR" sz="3600" dirty="0">
              <a:solidFill>
                <a:schemeClr val="tx2">
                  <a:lumMod val="75000"/>
                </a:schemeClr>
              </a:solidFill>
            </a:endParaRPr>
          </a:p>
          <a:p>
            <a:pPr marL="0" indent="0" algn="just">
              <a:buNone/>
            </a:pPr>
            <a:r>
              <a:rPr lang="tr-TR" b="1" dirty="0" smtClean="0">
                <a:solidFill>
                  <a:schemeClr val="tx1">
                    <a:lumMod val="75000"/>
                    <a:lumOff val="25000"/>
                  </a:schemeClr>
                </a:solidFill>
              </a:rPr>
              <a:t>Bütçe </a:t>
            </a:r>
            <a:r>
              <a:rPr lang="tr-TR" b="1" dirty="0">
                <a:solidFill>
                  <a:schemeClr val="tx1">
                    <a:lumMod val="75000"/>
                    <a:lumOff val="25000"/>
                  </a:schemeClr>
                </a:solidFill>
              </a:rPr>
              <a:t>ile ödenek tahsis edilen her bir harcama biriminin en üst yöneticisi harcama yetkilisi olup, görev ve yetki alanları çerçevesinde idari ve mali karar ve işlemlere ilişkin olarak iç kontrolün işleyişinden sorumludur.</a:t>
            </a:r>
          </a:p>
          <a:p>
            <a:pPr marL="0" indent="0">
              <a:buNone/>
            </a:pPr>
            <a:r>
              <a:rPr lang="tr-TR" dirty="0">
                <a:solidFill>
                  <a:schemeClr val="tx1">
                    <a:lumMod val="75000"/>
                    <a:lumOff val="25000"/>
                  </a:schemeClr>
                </a:solidFill>
              </a:rPr>
              <a:t> </a:t>
            </a:r>
          </a:p>
          <a:p>
            <a:endParaRPr lang="tr-TR" altLang="tr-TR" dirty="0" smtClean="0"/>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86449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p:txBody>
          <a:bodyPr/>
          <a:lstStyle/>
          <a:p>
            <a:r>
              <a:rPr lang="tr-TR" b="1" dirty="0">
                <a:solidFill>
                  <a:schemeClr val="tx2">
                    <a:lumMod val="75000"/>
                  </a:schemeClr>
                </a:solidFill>
                <a:latin typeface="Times New Roman" pitchFamily="18" charset="0"/>
                <a:cs typeface="Times New Roman" pitchFamily="18" charset="0"/>
              </a:rPr>
              <a:t>NEDEN İÇ KONTROL?</a:t>
            </a:r>
            <a:endParaRPr lang="tr-TR" altLang="tr-TR" dirty="0" smtClean="0">
              <a:solidFill>
                <a:schemeClr val="tx2">
                  <a:lumMod val="75000"/>
                </a:schemeClr>
              </a:solidFill>
            </a:endParaRPr>
          </a:p>
        </p:txBody>
      </p:sp>
      <p:sp>
        <p:nvSpPr>
          <p:cNvPr id="4099" name="İçerik Yer Tutucusu 2"/>
          <p:cNvSpPr>
            <a:spLocks noGrp="1"/>
          </p:cNvSpPr>
          <p:nvPr>
            <p:ph idx="1"/>
          </p:nvPr>
        </p:nvSpPr>
        <p:spPr>
          <a:xfrm>
            <a:off x="457200" y="1600200"/>
            <a:ext cx="8229600" cy="4133056"/>
          </a:xfrm>
        </p:spPr>
        <p:txBody>
          <a:bodyPr/>
          <a:lstStyle/>
          <a:p>
            <a:pPr marL="0" indent="0" algn="just">
              <a:buNone/>
            </a:pPr>
            <a:r>
              <a:rPr lang="tr-TR" b="1" dirty="0">
                <a:solidFill>
                  <a:schemeClr val="tx1">
                    <a:lumMod val="75000"/>
                    <a:lumOff val="25000"/>
                  </a:schemeClr>
                </a:solidFill>
                <a:latin typeface="Times New Roman" pitchFamily="18" charset="0"/>
                <a:cs typeface="Times New Roman" pitchFamily="18" charset="0"/>
              </a:rPr>
              <a:t>Dünyadaki yeni gelişmeler ışığında yönetim anlayışı da değişmekte ve kamu yönetimi kendini sürekli yenilemektedir. Bu doğrultuda ülkemizin refah düzeyinin artırılmasını, daha etkili ve verimli çalışan bir kamu yönetiminin oluşturulması temel bir politika olarak belirlenmiş ve bu kapsamda kamunun yeniden yapılanması çalışmaları başlatılmıştır. </a:t>
            </a:r>
          </a:p>
          <a:p>
            <a:endParaRPr lang="tr-TR" altLang="tr-TR" dirty="0" smtClean="0">
              <a:solidFill>
                <a:schemeClr val="tx1">
                  <a:lumMod val="75000"/>
                  <a:lumOff val="25000"/>
                </a:schemeClr>
              </a:solidFill>
            </a:endParaRPr>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Başlık 1"/>
          <p:cNvSpPr>
            <a:spLocks noGrp="1"/>
          </p:cNvSpPr>
          <p:nvPr>
            <p:ph idx="1"/>
          </p:nvPr>
        </p:nvSpPr>
        <p:spPr>
          <a:xfrm>
            <a:off x="457200" y="548680"/>
            <a:ext cx="8229600" cy="3773488"/>
          </a:xfrm>
        </p:spPr>
        <p:txBody>
          <a:bodyPr/>
          <a:lstStyle/>
          <a:p>
            <a:r>
              <a:rPr lang="tr-TR" sz="3600" b="1" dirty="0">
                <a:solidFill>
                  <a:schemeClr val="tx2">
                    <a:lumMod val="75000"/>
                  </a:schemeClr>
                </a:solidFill>
              </a:rPr>
              <a:t>Gerçekleştirme Görevlileri:</a:t>
            </a:r>
            <a:endParaRPr lang="tr-TR" sz="3600" dirty="0">
              <a:solidFill>
                <a:schemeClr val="tx2">
                  <a:lumMod val="75000"/>
                </a:schemeClr>
              </a:solidFill>
            </a:endParaRPr>
          </a:p>
          <a:p>
            <a:pPr marL="0" indent="0" algn="just">
              <a:lnSpc>
                <a:spcPct val="120000"/>
              </a:lnSpc>
              <a:buNone/>
            </a:pPr>
            <a:r>
              <a:rPr lang="tr-TR" sz="2800" b="1" dirty="0" smtClean="0">
                <a:solidFill>
                  <a:schemeClr val="tx1">
                    <a:lumMod val="75000"/>
                    <a:lumOff val="25000"/>
                  </a:schemeClr>
                </a:solidFill>
              </a:rPr>
              <a:t>Harcama </a:t>
            </a:r>
            <a:r>
              <a:rPr lang="tr-TR" sz="2800" b="1" dirty="0">
                <a:solidFill>
                  <a:schemeClr val="tx1">
                    <a:lumMod val="75000"/>
                    <a:lumOff val="25000"/>
                  </a:schemeClr>
                </a:solidFill>
              </a:rPr>
              <a:t>talimatı üzerine; işin yaptırılması, mal veya hizmetin alınması, teslim almaya ilişkin işlemlerin yapılması, belgelendirilmesi ve ödeme için gerekli belgelerin hazırlanması görevlerini yürütenler gerçekleştirme görevlisidir. Bu görevliler de 5018 sayılı Kanun çerçevesinde yapmaları gereken iş ve işlemlerden ve bunlara ilişkin olarak belirlenmiş süreç kontrolünden sorumludurlar.</a:t>
            </a:r>
          </a:p>
          <a:p>
            <a:endParaRPr lang="tr-TR" sz="2800" dirty="0"/>
          </a:p>
        </p:txBody>
      </p:sp>
    </p:spTree>
    <p:extLst>
      <p:ext uri="{BB962C8B-B14F-4D97-AF65-F5344CB8AC3E}">
        <p14:creationId xmlns:p14="http://schemas.microsoft.com/office/powerpoint/2010/main" val="34900377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Başlık 1"/>
          <p:cNvSpPr>
            <a:spLocks noGrp="1"/>
          </p:cNvSpPr>
          <p:nvPr>
            <p:ph idx="1"/>
          </p:nvPr>
        </p:nvSpPr>
        <p:spPr>
          <a:xfrm>
            <a:off x="457200" y="332656"/>
            <a:ext cx="8229600" cy="5184576"/>
          </a:xfrm>
        </p:spPr>
        <p:txBody>
          <a:bodyPr/>
          <a:lstStyle/>
          <a:p>
            <a:r>
              <a:rPr lang="tr-TR" sz="4000" b="1" dirty="0">
                <a:solidFill>
                  <a:schemeClr val="tx2">
                    <a:lumMod val="75000"/>
                  </a:schemeClr>
                </a:solidFill>
              </a:rPr>
              <a:t>Kurum Personeli:</a:t>
            </a:r>
            <a:endParaRPr lang="tr-TR" sz="4000" dirty="0">
              <a:solidFill>
                <a:schemeClr val="tx2">
                  <a:lumMod val="75000"/>
                </a:schemeClr>
              </a:solidFill>
            </a:endParaRPr>
          </a:p>
          <a:p>
            <a:pPr marL="0" indent="0" algn="just">
              <a:buNone/>
            </a:pPr>
            <a:r>
              <a:rPr lang="tr-TR" b="1" dirty="0" smtClean="0">
                <a:solidFill>
                  <a:schemeClr val="tx1">
                    <a:lumMod val="75000"/>
                    <a:lumOff val="25000"/>
                  </a:schemeClr>
                </a:solidFill>
              </a:rPr>
              <a:t>Kurumda </a:t>
            </a:r>
            <a:r>
              <a:rPr lang="tr-TR" b="1" dirty="0">
                <a:solidFill>
                  <a:schemeClr val="tx1">
                    <a:lumMod val="75000"/>
                    <a:lumOff val="25000"/>
                  </a:schemeClr>
                </a:solidFill>
              </a:rPr>
              <a:t>çalışan herkes, iç kontrolün işletilmesinden sorumludur. İç kontrolün herkesin sorumluluğunda olması nedeniyle, her bir çalışan görev tanımı çerçevesinde kendisine verilen iş/işlemleri etkin ve verimli bir şekilde mevzuata uygun olarak yürütmek durumundadır. Ayrıca, kurumun etik değerlerine uygun davranışlar sergilemeli, hata ve usulsüzlükleri üst yönetime bildirmelidir.</a:t>
            </a:r>
          </a:p>
          <a:p>
            <a:endParaRPr lang="tr-TR" dirty="0"/>
          </a:p>
          <a:p>
            <a:endParaRPr lang="tr-TR" dirty="0"/>
          </a:p>
        </p:txBody>
      </p:sp>
    </p:spTree>
    <p:extLst>
      <p:ext uri="{BB962C8B-B14F-4D97-AF65-F5344CB8AC3E}">
        <p14:creationId xmlns:p14="http://schemas.microsoft.com/office/powerpoint/2010/main" val="7099709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Başlık 1"/>
          <p:cNvSpPr>
            <a:spLocks noGrp="1"/>
          </p:cNvSpPr>
          <p:nvPr>
            <p:ph idx="1"/>
          </p:nvPr>
        </p:nvSpPr>
        <p:spPr>
          <a:xfrm>
            <a:off x="457200" y="188913"/>
            <a:ext cx="8229600" cy="5184775"/>
          </a:xfrm>
        </p:spPr>
        <p:txBody>
          <a:bodyPr/>
          <a:lstStyle/>
          <a:p>
            <a:r>
              <a:rPr lang="tr-TR" sz="3600" b="1" dirty="0">
                <a:solidFill>
                  <a:schemeClr val="tx2">
                    <a:lumMod val="75000"/>
                  </a:schemeClr>
                </a:solidFill>
              </a:rPr>
              <a:t>Mali Hizmetler Birimi:</a:t>
            </a:r>
            <a:endParaRPr lang="tr-TR" sz="3600" dirty="0">
              <a:solidFill>
                <a:schemeClr val="tx2">
                  <a:lumMod val="75000"/>
                </a:schemeClr>
              </a:solidFill>
            </a:endParaRPr>
          </a:p>
          <a:p>
            <a:pPr marL="0" indent="0" algn="just">
              <a:buNone/>
            </a:pPr>
            <a:r>
              <a:rPr lang="tr-TR" b="1" dirty="0" smtClean="0">
                <a:solidFill>
                  <a:schemeClr val="tx1">
                    <a:lumMod val="75000"/>
                    <a:lumOff val="25000"/>
                  </a:schemeClr>
                </a:solidFill>
              </a:rPr>
              <a:t>İç </a:t>
            </a:r>
            <a:r>
              <a:rPr lang="tr-TR" b="1" dirty="0">
                <a:solidFill>
                  <a:schemeClr val="tx1">
                    <a:lumMod val="75000"/>
                    <a:lumOff val="25000"/>
                  </a:schemeClr>
                </a:solidFill>
              </a:rPr>
              <a:t>kontrol sisteminin kurulması, standartlarının uygulanması ve geliştirilmesi konularında çalışmalar yapmak ve ön mali kontrol faaliyetini yürütmektir.</a:t>
            </a:r>
          </a:p>
          <a:p>
            <a:pPr marL="0" indent="0">
              <a:buNone/>
            </a:pPr>
            <a:r>
              <a:rPr lang="tr-TR" dirty="0"/>
              <a:t> </a:t>
            </a:r>
          </a:p>
          <a:p>
            <a:r>
              <a:rPr lang="tr-TR" sz="3600" b="1" dirty="0">
                <a:solidFill>
                  <a:schemeClr val="tx2">
                    <a:lumMod val="75000"/>
                  </a:schemeClr>
                </a:solidFill>
              </a:rPr>
              <a:t>Muhasebe Yetkilisi:</a:t>
            </a:r>
            <a:endParaRPr lang="tr-TR" sz="3600" dirty="0">
              <a:solidFill>
                <a:schemeClr val="tx2">
                  <a:lumMod val="75000"/>
                </a:schemeClr>
              </a:solidFill>
            </a:endParaRPr>
          </a:p>
          <a:p>
            <a:pPr marL="0" indent="0" algn="just">
              <a:buNone/>
            </a:pPr>
            <a:r>
              <a:rPr lang="tr-TR" b="1" dirty="0" smtClean="0">
                <a:solidFill>
                  <a:schemeClr val="tx1">
                    <a:lumMod val="75000"/>
                    <a:lumOff val="25000"/>
                  </a:schemeClr>
                </a:solidFill>
              </a:rPr>
              <a:t>Ödemelerde </a:t>
            </a:r>
            <a:r>
              <a:rPr lang="tr-TR" b="1" dirty="0">
                <a:solidFill>
                  <a:schemeClr val="tx1">
                    <a:lumMod val="75000"/>
                    <a:lumOff val="25000"/>
                  </a:schemeClr>
                </a:solidFill>
              </a:rPr>
              <a:t>kontrol, muhasebe kayıtlarının usulüne ve standartlara uygun, saydam ve erişilebilir tutulmasından sorumludur.</a:t>
            </a:r>
          </a:p>
          <a:p>
            <a:endParaRPr lang="tr-TR" dirty="0"/>
          </a:p>
        </p:txBody>
      </p:sp>
    </p:spTree>
    <p:extLst>
      <p:ext uri="{BB962C8B-B14F-4D97-AF65-F5344CB8AC3E}">
        <p14:creationId xmlns:p14="http://schemas.microsoft.com/office/powerpoint/2010/main" val="3591284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İçerik Yer Tutucusu 2"/>
          <p:cNvSpPr>
            <a:spLocks noGrp="1"/>
          </p:cNvSpPr>
          <p:nvPr>
            <p:ph idx="1"/>
          </p:nvPr>
        </p:nvSpPr>
        <p:spPr>
          <a:xfrm>
            <a:off x="457200" y="260648"/>
            <a:ext cx="8229600" cy="3773488"/>
          </a:xfrm>
        </p:spPr>
        <p:txBody>
          <a:bodyPr/>
          <a:lstStyle/>
          <a:p>
            <a:r>
              <a:rPr lang="tr-TR" sz="3600" b="1" dirty="0">
                <a:solidFill>
                  <a:schemeClr val="tx2">
                    <a:lumMod val="75000"/>
                  </a:schemeClr>
                </a:solidFill>
              </a:rPr>
              <a:t>İç Denetçiler:</a:t>
            </a:r>
            <a:endParaRPr lang="tr-TR" sz="3600" dirty="0">
              <a:solidFill>
                <a:schemeClr val="tx2">
                  <a:lumMod val="75000"/>
                </a:schemeClr>
              </a:solidFill>
            </a:endParaRPr>
          </a:p>
          <a:p>
            <a:pPr marL="0" indent="0" algn="just">
              <a:lnSpc>
                <a:spcPct val="110000"/>
              </a:lnSpc>
              <a:buNone/>
            </a:pPr>
            <a:r>
              <a:rPr lang="tr-TR" sz="2400" b="1" dirty="0" smtClean="0">
                <a:solidFill>
                  <a:schemeClr val="tx1">
                    <a:lumMod val="75000"/>
                    <a:lumOff val="25000"/>
                  </a:schemeClr>
                </a:solidFill>
              </a:rPr>
              <a:t>İç </a:t>
            </a:r>
            <a:r>
              <a:rPr lang="tr-TR" sz="2400" b="1" dirty="0">
                <a:solidFill>
                  <a:schemeClr val="tx1">
                    <a:lumMod val="75000"/>
                    <a:lumOff val="25000"/>
                  </a:schemeClr>
                </a:solidFill>
              </a:rPr>
              <a:t>kontrol faaliyetlerinin işleyişini takip ederek, olumlu ve olumsuz noktaları tespit eder. Bu tespitler doğrultusunda; üst yöneticiye öneriler sunarlar.</a:t>
            </a:r>
          </a:p>
          <a:p>
            <a:pPr algn="just"/>
            <a:endParaRPr lang="tr-TR" sz="2400" dirty="0" smtClean="0"/>
          </a:p>
          <a:p>
            <a:r>
              <a:rPr lang="tr-TR" sz="3600" b="1" dirty="0">
                <a:solidFill>
                  <a:schemeClr val="tx2">
                    <a:lumMod val="75000"/>
                  </a:schemeClr>
                </a:solidFill>
              </a:rPr>
              <a:t>Sayıştay</a:t>
            </a:r>
            <a:endParaRPr lang="tr-TR" sz="3600" dirty="0">
              <a:solidFill>
                <a:schemeClr val="tx2">
                  <a:lumMod val="75000"/>
                </a:schemeClr>
              </a:solidFill>
            </a:endParaRPr>
          </a:p>
          <a:p>
            <a:pPr marL="0" indent="0" algn="just">
              <a:lnSpc>
                <a:spcPct val="110000"/>
              </a:lnSpc>
              <a:buNone/>
            </a:pPr>
            <a:r>
              <a:rPr lang="tr-TR" sz="2400" b="1" dirty="0" smtClean="0">
                <a:solidFill>
                  <a:schemeClr val="tx1">
                    <a:lumMod val="75000"/>
                    <a:lumOff val="25000"/>
                  </a:schemeClr>
                </a:solidFill>
              </a:rPr>
              <a:t>Kurum </a:t>
            </a:r>
            <a:r>
              <a:rPr lang="tr-TR" sz="2400" b="1" dirty="0">
                <a:solidFill>
                  <a:schemeClr val="tx1">
                    <a:lumMod val="75000"/>
                    <a:lumOff val="25000"/>
                  </a:schemeClr>
                </a:solidFill>
              </a:rPr>
              <a:t>içerisindeki iç denetim iç denetçiler aracılığıyla yerine getirilirken; Sayıştay da dış denetim faaliyetlerini </a:t>
            </a:r>
            <a:r>
              <a:rPr lang="tr-TR" sz="2400" b="1" dirty="0" smtClean="0">
                <a:solidFill>
                  <a:schemeClr val="tx1">
                    <a:lumMod val="75000"/>
                    <a:lumOff val="25000"/>
                  </a:schemeClr>
                </a:solidFill>
              </a:rPr>
              <a:t>yürütür.</a:t>
            </a:r>
            <a:endParaRPr lang="tr-TR" sz="2400" b="1" dirty="0">
              <a:solidFill>
                <a:schemeClr val="tx1">
                  <a:lumMod val="75000"/>
                  <a:lumOff val="25000"/>
                </a:schemeClr>
              </a:solidFill>
            </a:endParaRPr>
          </a:p>
          <a:p>
            <a:endParaRPr lang="tr-TR" altLang="tr-TR" sz="2400" dirty="0" smtClean="0"/>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3 Dikdörtgen"/>
          <p:cNvSpPr/>
          <p:nvPr/>
        </p:nvSpPr>
        <p:spPr>
          <a:xfrm>
            <a:off x="863588" y="4653136"/>
            <a:ext cx="7416824" cy="707886"/>
          </a:xfrm>
          <a:prstGeom prst="rect">
            <a:avLst/>
          </a:prstGeom>
          <a:solidFill>
            <a:schemeClr val="bg1">
              <a:lumMod val="75000"/>
            </a:schemeClr>
          </a:solidFill>
        </p:spPr>
        <p:txBody>
          <a:bodyPr wrap="square">
            <a:spAutoFit/>
          </a:bodyPr>
          <a:lstStyle/>
          <a:p>
            <a:r>
              <a:rPr lang="tr-TR" b="1" dirty="0" smtClean="0">
                <a:solidFill>
                  <a:schemeClr val="tx2">
                    <a:lumMod val="75000"/>
                  </a:schemeClr>
                </a:solidFill>
                <a:latin typeface="Times New Roman" pitchFamily="18" charset="0"/>
                <a:cs typeface="Times New Roman" pitchFamily="18" charset="0"/>
              </a:rPr>
              <a:t> </a:t>
            </a:r>
            <a:r>
              <a:rPr lang="tr-TR" sz="2000" b="1" dirty="0" smtClean="0">
                <a:solidFill>
                  <a:schemeClr val="tx2">
                    <a:lumMod val="75000"/>
                  </a:schemeClr>
                </a:solidFill>
                <a:latin typeface="Times New Roman" pitchFamily="18" charset="0"/>
                <a:cs typeface="Times New Roman" pitchFamily="18" charset="0"/>
              </a:rPr>
              <a:t>İÇ KONTROL EN ÜST KADEMEDEN EN ALT KADEMEYE TÜM KURUM ÇALIŞANLARININ </a:t>
            </a:r>
            <a:r>
              <a:rPr lang="tr-TR" sz="2000" b="1" dirty="0" smtClean="0">
                <a:solidFill>
                  <a:schemeClr val="tx2">
                    <a:lumMod val="75000"/>
                  </a:schemeClr>
                </a:solidFill>
                <a:latin typeface="Times New Roman" pitchFamily="18" charset="0"/>
                <a:cs typeface="Times New Roman" pitchFamily="18" charset="0"/>
              </a:rPr>
              <a:t>SORUMLULUĞUNDADIR.</a:t>
            </a:r>
            <a:endParaRPr lang="tr-TR" sz="2000" dirty="0">
              <a:solidFill>
                <a:schemeClr val="tx2">
                  <a:lumMod val="75000"/>
                </a:schemeClr>
              </a:solidFill>
            </a:endParaRPr>
          </a:p>
        </p:txBody>
      </p:sp>
    </p:spTree>
    <p:extLst>
      <p:ext uri="{BB962C8B-B14F-4D97-AF65-F5344CB8AC3E}">
        <p14:creationId xmlns:p14="http://schemas.microsoft.com/office/powerpoint/2010/main" val="2324751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amond(in)">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a:xfrm>
            <a:off x="493204" y="116632"/>
            <a:ext cx="8229600" cy="1143000"/>
          </a:xfrm>
        </p:spPr>
        <p:txBody>
          <a:bodyPr/>
          <a:lstStyle/>
          <a:p>
            <a:r>
              <a:rPr lang="tr-TR" sz="3600" b="1" dirty="0">
                <a:solidFill>
                  <a:schemeClr val="tx2">
                    <a:lumMod val="75000"/>
                  </a:schemeClr>
                </a:solidFill>
              </a:rPr>
              <a:t>GÖREVLER  AYRILIĞI İLKESİ</a:t>
            </a:r>
            <a:endParaRPr lang="tr-TR" altLang="tr-TR" sz="3600" dirty="0" smtClean="0">
              <a:solidFill>
                <a:schemeClr val="tx2">
                  <a:lumMod val="75000"/>
                </a:schemeClr>
              </a:solidFill>
            </a:endParaRPr>
          </a:p>
        </p:txBody>
      </p:sp>
      <p:sp>
        <p:nvSpPr>
          <p:cNvPr id="4099" name="İçerik Yer Tutucusu 2"/>
          <p:cNvSpPr>
            <a:spLocks noGrp="1"/>
          </p:cNvSpPr>
          <p:nvPr>
            <p:ph idx="1"/>
          </p:nvPr>
        </p:nvSpPr>
        <p:spPr>
          <a:xfrm>
            <a:off x="493204" y="1052736"/>
            <a:ext cx="8229600" cy="3773488"/>
          </a:xfrm>
        </p:spPr>
        <p:txBody>
          <a:bodyPr/>
          <a:lstStyle/>
          <a:p>
            <a:pPr marL="0" indent="0" algn="just">
              <a:buNone/>
            </a:pPr>
            <a:r>
              <a:rPr lang="tr-TR" sz="2000" b="1" dirty="0">
                <a:solidFill>
                  <a:schemeClr val="tx1">
                    <a:lumMod val="75000"/>
                    <a:lumOff val="25000"/>
                  </a:schemeClr>
                </a:solidFill>
              </a:rPr>
              <a:t> </a:t>
            </a:r>
            <a:r>
              <a:rPr lang="tr-TR" sz="2000" dirty="0">
                <a:solidFill>
                  <a:schemeClr val="tx1">
                    <a:lumMod val="75000"/>
                    <a:lumOff val="25000"/>
                  </a:schemeClr>
                </a:solidFill>
              </a:rPr>
              <a:t>Harcama yetkilisi ile muhasebe yetkilisi görevi aynı kişide birleşemez. Başkanlıkta ön mali kontrol görevini yürütenler, onay belgesi ve ekleri ile şartname ve sözleşme tasarılarının hazırlanması, mali karar ve işlemlerin belgelendirilmesi, mal ve hizmetlerin teslim alınması gibi mali karar ve işlemlerin hazırlanması ve uygulanması aşamalarında görevlendirilemezler ve ihale komisyonu ile muayene ve kabul komisyonunda başkan ve üye olamazlar.</a:t>
            </a:r>
            <a:endParaRPr lang="tr-TR" altLang="tr-TR" sz="2000" dirty="0" smtClean="0">
              <a:solidFill>
                <a:schemeClr val="tx1">
                  <a:lumMod val="75000"/>
                  <a:lumOff val="25000"/>
                </a:schemeClr>
              </a:solidFill>
            </a:endParaRPr>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4 Dikdörtgen"/>
          <p:cNvSpPr/>
          <p:nvPr/>
        </p:nvSpPr>
        <p:spPr>
          <a:xfrm>
            <a:off x="539552" y="3284984"/>
            <a:ext cx="8136904" cy="707886"/>
          </a:xfrm>
          <a:prstGeom prst="rect">
            <a:avLst/>
          </a:prstGeom>
        </p:spPr>
        <p:txBody>
          <a:bodyPr wrap="square">
            <a:spAutoFit/>
          </a:bodyPr>
          <a:lstStyle/>
          <a:p>
            <a:pPr lvl="0"/>
            <a:r>
              <a:rPr lang="tr-TR" sz="2000" b="1" dirty="0" smtClean="0">
                <a:solidFill>
                  <a:schemeClr val="tx2">
                    <a:lumMod val="75000"/>
                  </a:schemeClr>
                </a:solidFill>
              </a:rPr>
              <a:t>İç Kontrol ve Ön Mali Kontrole İlişkin Usul ve  Esaslara  Göre Strateji Geliştirme Dairesi Başkanlığının Ön Mali Kontrolüne Tabi Karar ve İşlemler</a:t>
            </a:r>
            <a:endParaRPr lang="tr-TR" sz="2000" b="1" dirty="0">
              <a:solidFill>
                <a:schemeClr val="tx2">
                  <a:lumMod val="75000"/>
                </a:schemeClr>
              </a:solidFill>
            </a:endParaRPr>
          </a:p>
        </p:txBody>
      </p:sp>
      <p:sp>
        <p:nvSpPr>
          <p:cNvPr id="10" name="Metin kutusu 9"/>
          <p:cNvSpPr txBox="1"/>
          <p:nvPr/>
        </p:nvSpPr>
        <p:spPr>
          <a:xfrm>
            <a:off x="1096727" y="4064878"/>
            <a:ext cx="6192688" cy="2308324"/>
          </a:xfrm>
          <a:prstGeom prst="rect">
            <a:avLst/>
          </a:prstGeom>
          <a:noFill/>
        </p:spPr>
        <p:txBody>
          <a:bodyPr wrap="square" rtlCol="0">
            <a:spAutoFit/>
          </a:bodyPr>
          <a:lstStyle/>
          <a:p>
            <a:pPr marL="285750" indent="-285750">
              <a:buFont typeface="Arial" panose="020B0604020202020204" pitchFamily="34" charset="0"/>
              <a:buChar char="•"/>
            </a:pPr>
            <a:r>
              <a:rPr lang="tr-TR" b="1" dirty="0">
                <a:solidFill>
                  <a:schemeClr val="tx1">
                    <a:lumMod val="75000"/>
                    <a:lumOff val="25000"/>
                  </a:schemeClr>
                </a:solidFill>
              </a:rPr>
              <a:t>Taahhüt Evrakı Ve Sözleşme </a:t>
            </a:r>
            <a:r>
              <a:rPr lang="tr-TR" b="1" dirty="0" smtClean="0">
                <a:solidFill>
                  <a:schemeClr val="tx1">
                    <a:lumMod val="75000"/>
                    <a:lumOff val="25000"/>
                  </a:schemeClr>
                </a:solidFill>
              </a:rPr>
              <a:t>Tasarıları </a:t>
            </a:r>
          </a:p>
          <a:p>
            <a:pPr marL="285750" indent="-285750">
              <a:buFont typeface="Arial" panose="020B0604020202020204" pitchFamily="34" charset="0"/>
              <a:buChar char="•"/>
            </a:pPr>
            <a:r>
              <a:rPr lang="tr-TR" b="1" dirty="0">
                <a:solidFill>
                  <a:schemeClr val="tx1">
                    <a:lumMod val="75000"/>
                    <a:lumOff val="25000"/>
                  </a:schemeClr>
                </a:solidFill>
              </a:rPr>
              <a:t>Ödenek Gönderme </a:t>
            </a:r>
            <a:r>
              <a:rPr lang="tr-TR" b="1" dirty="0" smtClean="0">
                <a:solidFill>
                  <a:schemeClr val="tx1">
                    <a:lumMod val="75000"/>
                    <a:lumOff val="25000"/>
                  </a:schemeClr>
                </a:solidFill>
              </a:rPr>
              <a:t>Belgeleri </a:t>
            </a:r>
          </a:p>
          <a:p>
            <a:pPr marL="285750" indent="-285750">
              <a:buFont typeface="Arial" panose="020B0604020202020204" pitchFamily="34" charset="0"/>
              <a:buChar char="•"/>
            </a:pPr>
            <a:r>
              <a:rPr lang="tr-TR" b="1" dirty="0" smtClean="0">
                <a:solidFill>
                  <a:schemeClr val="tx1">
                    <a:lumMod val="75000"/>
                    <a:lumOff val="25000"/>
                  </a:schemeClr>
                </a:solidFill>
              </a:rPr>
              <a:t>Ödenek Aktarma İşlemleri</a:t>
            </a:r>
          </a:p>
          <a:p>
            <a:pPr marL="285750" indent="-285750">
              <a:buFont typeface="Arial" panose="020B0604020202020204" pitchFamily="34" charset="0"/>
              <a:buChar char="•"/>
            </a:pPr>
            <a:r>
              <a:rPr lang="tr-TR" b="1" dirty="0">
                <a:solidFill>
                  <a:schemeClr val="tx1">
                    <a:lumMod val="75000"/>
                    <a:lumOff val="25000"/>
                  </a:schemeClr>
                </a:solidFill>
              </a:rPr>
              <a:t>Yan Ödeme </a:t>
            </a:r>
            <a:r>
              <a:rPr lang="tr-TR" b="1" dirty="0" smtClean="0">
                <a:solidFill>
                  <a:schemeClr val="tx1">
                    <a:lumMod val="75000"/>
                    <a:lumOff val="25000"/>
                  </a:schemeClr>
                </a:solidFill>
              </a:rPr>
              <a:t>Cetvelleri</a:t>
            </a:r>
          </a:p>
          <a:p>
            <a:pPr marL="285750" indent="-285750">
              <a:buFont typeface="Arial" panose="020B0604020202020204" pitchFamily="34" charset="0"/>
              <a:buChar char="•"/>
            </a:pPr>
            <a:r>
              <a:rPr lang="tr-TR" b="1" dirty="0">
                <a:solidFill>
                  <a:schemeClr val="tx1">
                    <a:lumMod val="75000"/>
                    <a:lumOff val="25000"/>
                  </a:schemeClr>
                </a:solidFill>
              </a:rPr>
              <a:t>Sözleşmeli Personel Sayı Ve </a:t>
            </a:r>
            <a:r>
              <a:rPr lang="tr-TR" b="1" dirty="0" smtClean="0">
                <a:solidFill>
                  <a:schemeClr val="tx1">
                    <a:lumMod val="75000"/>
                    <a:lumOff val="25000"/>
                  </a:schemeClr>
                </a:solidFill>
              </a:rPr>
              <a:t>Sözleşmeleri</a:t>
            </a:r>
          </a:p>
          <a:p>
            <a:pPr marL="285750" indent="-285750">
              <a:buFont typeface="Arial" panose="020B0604020202020204" pitchFamily="34" charset="0"/>
              <a:buChar char="•"/>
            </a:pPr>
            <a:r>
              <a:rPr lang="tr-TR" b="1" dirty="0" smtClean="0">
                <a:solidFill>
                  <a:schemeClr val="tx1">
                    <a:lumMod val="75000"/>
                    <a:lumOff val="25000"/>
                  </a:schemeClr>
                </a:solidFill>
              </a:rPr>
              <a:t>Kadro Dağılım Cetvelleri</a:t>
            </a:r>
          </a:p>
          <a:p>
            <a:pPr marL="285750" indent="-285750">
              <a:buFont typeface="Arial" panose="020B0604020202020204" pitchFamily="34" charset="0"/>
              <a:buChar char="•"/>
            </a:pPr>
            <a:endParaRPr lang="tr-TR" b="1" dirty="0" smtClean="0">
              <a:solidFill>
                <a:schemeClr val="tx1">
                  <a:lumMod val="75000"/>
                  <a:lumOff val="25000"/>
                </a:schemeClr>
              </a:solidFill>
            </a:endParaRPr>
          </a:p>
          <a:p>
            <a:endParaRPr lang="tr-TR" b="1" dirty="0">
              <a:solidFill>
                <a:schemeClr val="tx1">
                  <a:lumMod val="75000"/>
                  <a:lumOff val="25000"/>
                </a:schemeClr>
              </a:solidFill>
            </a:endParaRPr>
          </a:p>
        </p:txBody>
      </p:sp>
    </p:spTree>
    <p:extLst>
      <p:ext uri="{BB962C8B-B14F-4D97-AF65-F5344CB8AC3E}">
        <p14:creationId xmlns:p14="http://schemas.microsoft.com/office/powerpoint/2010/main" val="20635892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p:txBody>
          <a:bodyPr/>
          <a:lstStyle/>
          <a:p>
            <a:pPr algn="l"/>
            <a:r>
              <a:rPr lang="tr-TR" sz="2400" b="1" dirty="0">
                <a:solidFill>
                  <a:schemeClr val="tx2">
                    <a:lumMod val="75000"/>
                  </a:schemeClr>
                </a:solidFill>
              </a:rPr>
              <a:t>Rektörlük Oluru ile Riskli Alanlar Dikkate Alınarak 2015 Yılında Ön Mali Kontrole Tabi Tutulacak Mali Karar ve İşlemler</a:t>
            </a:r>
            <a:endParaRPr lang="tr-TR" altLang="tr-TR" sz="2400" dirty="0" smtClean="0">
              <a:solidFill>
                <a:schemeClr val="tx2">
                  <a:lumMod val="75000"/>
                </a:schemeClr>
              </a:solidFill>
            </a:endParaRPr>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9" name="Diyagram 11"/>
          <p:cNvGraphicFramePr>
            <a:graphicFrameLocks noGrp="1"/>
          </p:cNvGraphicFramePr>
          <p:nvPr>
            <p:ph idx="1"/>
            <p:extLst>
              <p:ext uri="{D42A27DB-BD31-4B8C-83A1-F6EECF244321}">
                <p14:modId xmlns:p14="http://schemas.microsoft.com/office/powerpoint/2010/main" val="3119124956"/>
              </p:ext>
            </p:extLst>
          </p:nvPr>
        </p:nvGraphicFramePr>
        <p:xfrm>
          <a:off x="457200" y="1340768"/>
          <a:ext cx="8229600" cy="45365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3076288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1 Başlık"/>
          <p:cNvSpPr txBox="1">
            <a:spLocks/>
          </p:cNvSpPr>
          <p:nvPr/>
        </p:nvSpPr>
        <p:spPr bwMode="auto">
          <a:xfrm>
            <a:off x="971600" y="2708920"/>
            <a:ext cx="7406640" cy="936104"/>
          </a:xfrm>
          <a:prstGeom prst="rect">
            <a:avLst/>
          </a:prstGeom>
          <a:solidFill>
            <a:schemeClr val="bg1">
              <a:lumMod val="85000"/>
            </a:schemeClr>
          </a:solidFill>
          <a:ln>
            <a:noFill/>
          </a:ln>
          <a:extLst/>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tr-TR" sz="4800" b="1" i="1" dirty="0" smtClean="0">
                <a:solidFill>
                  <a:schemeClr val="tx2">
                    <a:lumMod val="75000"/>
                  </a:schemeClr>
                </a:solidFill>
              </a:rPr>
              <a:t>TEŞEKKÜRLER</a:t>
            </a:r>
            <a:endParaRPr lang="tr-TR" sz="4800" b="1" i="1" dirty="0">
              <a:solidFill>
                <a:schemeClr val="tx2">
                  <a:lumMod val="75000"/>
                </a:schemeClr>
              </a:solidFill>
            </a:endParaRPr>
          </a:p>
        </p:txBody>
      </p:sp>
    </p:spTree>
    <p:extLst>
      <p:ext uri="{BB962C8B-B14F-4D97-AF65-F5344CB8AC3E}">
        <p14:creationId xmlns:p14="http://schemas.microsoft.com/office/powerpoint/2010/main" val="2084158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İçerik Yer Tutucusu 2"/>
          <p:cNvSpPr>
            <a:spLocks noGrp="1"/>
          </p:cNvSpPr>
          <p:nvPr>
            <p:ph idx="1"/>
          </p:nvPr>
        </p:nvSpPr>
        <p:spPr>
          <a:xfrm>
            <a:off x="457200" y="548680"/>
            <a:ext cx="8229600" cy="4968552"/>
          </a:xfrm>
        </p:spPr>
        <p:txBody>
          <a:bodyPr/>
          <a:lstStyle/>
          <a:p>
            <a:pPr algn="just"/>
            <a:r>
              <a:rPr lang="tr-TR" b="1" dirty="0">
                <a:solidFill>
                  <a:schemeClr val="tx1">
                    <a:lumMod val="75000"/>
                    <a:lumOff val="25000"/>
                  </a:schemeClr>
                </a:solidFill>
                <a:latin typeface="Times New Roman" pitchFamily="18" charset="0"/>
                <a:cs typeface="Times New Roman" pitchFamily="18" charset="0"/>
              </a:rPr>
              <a:t>Bu amaçla, kamu mali yönetimi ve kontrol sistemini uluslararası uygulamalara ve Avrupa Birliğine uyumlu olarak yeniden yapılandırmak üzere 5018 sayılı Kamu Mali Yönetimi ve Kontrol Kanunu hazırlanarak yürürlüğe girmiştir. 5018 sayılı Kamu Mali Yönetimi ve Kontrol Kanunu ile iç kontrol sisteminin kurulması kamu idareleri için zorunlu hale getirilmiştir.</a:t>
            </a:r>
          </a:p>
          <a:p>
            <a:endParaRPr lang="tr-TR" altLang="tr-TR" dirty="0" smtClean="0">
              <a:solidFill>
                <a:schemeClr val="tx1">
                  <a:lumMod val="75000"/>
                  <a:lumOff val="25000"/>
                </a:schemeClr>
              </a:solidFill>
            </a:endParaRPr>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31157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a:xfrm>
            <a:off x="457200" y="116632"/>
            <a:ext cx="8229600" cy="1143000"/>
          </a:xfrm>
        </p:spPr>
        <p:txBody>
          <a:bodyPr/>
          <a:lstStyle/>
          <a:p>
            <a:r>
              <a:rPr lang="tr-TR" b="1" dirty="0">
                <a:solidFill>
                  <a:schemeClr val="tx2">
                    <a:lumMod val="75000"/>
                  </a:schemeClr>
                </a:solidFill>
                <a:latin typeface="Times New Roman" pitchFamily="18" charset="0"/>
                <a:cs typeface="Times New Roman" pitchFamily="18" charset="0"/>
              </a:rPr>
              <a:t>İÇ KONTROL NEDİR?</a:t>
            </a:r>
            <a:endParaRPr lang="tr-TR" altLang="tr-TR" dirty="0" smtClean="0">
              <a:solidFill>
                <a:schemeClr val="tx2">
                  <a:lumMod val="75000"/>
                </a:schemeClr>
              </a:solidFill>
            </a:endParaRPr>
          </a:p>
        </p:txBody>
      </p:sp>
      <p:sp>
        <p:nvSpPr>
          <p:cNvPr id="4099" name="İçerik Yer Tutucusu 2"/>
          <p:cNvSpPr>
            <a:spLocks noGrp="1"/>
          </p:cNvSpPr>
          <p:nvPr>
            <p:ph idx="1"/>
          </p:nvPr>
        </p:nvSpPr>
        <p:spPr>
          <a:xfrm>
            <a:off x="457200" y="1196752"/>
            <a:ext cx="8229600" cy="3773488"/>
          </a:xfrm>
        </p:spPr>
        <p:txBody>
          <a:bodyPr/>
          <a:lstStyle/>
          <a:p>
            <a:pPr marL="0" indent="0" algn="just">
              <a:buNone/>
            </a:pPr>
            <a:r>
              <a:rPr lang="tr-TR" sz="2700" b="1" dirty="0">
                <a:solidFill>
                  <a:schemeClr val="tx2">
                    <a:lumMod val="75000"/>
                  </a:schemeClr>
                </a:solidFill>
                <a:latin typeface="Times New Roman" pitchFamily="18" charset="0"/>
                <a:cs typeface="Times New Roman" pitchFamily="18" charset="0"/>
              </a:rPr>
              <a:t>İç Kontrol;</a:t>
            </a:r>
            <a:r>
              <a:rPr lang="tr-TR" sz="2700" b="1" dirty="0">
                <a:solidFill>
                  <a:schemeClr val="tx1">
                    <a:lumMod val="75000"/>
                    <a:lumOff val="25000"/>
                  </a:schemeClr>
                </a:solidFill>
                <a:latin typeface="Times New Roman" pitchFamily="18" charset="0"/>
                <a:cs typeface="Times New Roman" pitchFamily="18" charset="0"/>
              </a:rPr>
              <a:t> belirlenmiş hedeflere ulaşmada ve misyonu gerçekleştirmede,</a:t>
            </a:r>
          </a:p>
          <a:p>
            <a:pPr marL="0" lvl="0" indent="0" algn="just">
              <a:buNone/>
            </a:pPr>
            <a:r>
              <a:rPr lang="tr-TR" sz="2700" b="1" dirty="0">
                <a:solidFill>
                  <a:schemeClr val="tx2">
                    <a:lumMod val="75000"/>
                  </a:schemeClr>
                </a:solidFill>
                <a:latin typeface="Times New Roman" pitchFamily="18" charset="0"/>
                <a:cs typeface="Times New Roman" pitchFamily="18" charset="0"/>
              </a:rPr>
              <a:t>*</a:t>
            </a:r>
            <a:r>
              <a:rPr lang="tr-TR" sz="2700" b="1" dirty="0">
                <a:solidFill>
                  <a:schemeClr val="tx1">
                    <a:lumMod val="75000"/>
                    <a:lumOff val="25000"/>
                  </a:schemeClr>
                </a:solidFill>
                <a:latin typeface="Times New Roman" pitchFamily="18" charset="0"/>
                <a:cs typeface="Times New Roman" pitchFamily="18" charset="0"/>
              </a:rPr>
              <a:t> Faaliyetlerin etkin ve verimli olması,</a:t>
            </a:r>
          </a:p>
          <a:p>
            <a:pPr marL="0" lvl="0" indent="0" algn="just">
              <a:buNone/>
            </a:pPr>
            <a:r>
              <a:rPr lang="tr-TR" sz="2700" b="1" dirty="0">
                <a:solidFill>
                  <a:schemeClr val="tx2">
                    <a:lumMod val="75000"/>
                  </a:schemeClr>
                </a:solidFill>
                <a:latin typeface="Times New Roman" pitchFamily="18" charset="0"/>
                <a:cs typeface="Times New Roman" pitchFamily="18" charset="0"/>
              </a:rPr>
              <a:t>*</a:t>
            </a:r>
            <a:r>
              <a:rPr lang="tr-TR" sz="2700" b="1" dirty="0">
                <a:solidFill>
                  <a:schemeClr val="tx1">
                    <a:lumMod val="75000"/>
                    <a:lumOff val="25000"/>
                  </a:schemeClr>
                </a:solidFill>
                <a:latin typeface="Times New Roman" pitchFamily="18" charset="0"/>
                <a:cs typeface="Times New Roman" pitchFamily="18" charset="0"/>
              </a:rPr>
              <a:t> Mali raporların güvenilirliği,</a:t>
            </a:r>
          </a:p>
          <a:p>
            <a:pPr marL="0" lvl="0" indent="0" algn="just">
              <a:buNone/>
            </a:pPr>
            <a:r>
              <a:rPr lang="tr-TR" sz="2700" b="1" dirty="0">
                <a:solidFill>
                  <a:schemeClr val="tx2">
                    <a:lumMod val="75000"/>
                  </a:schemeClr>
                </a:solidFill>
                <a:latin typeface="Times New Roman" pitchFamily="18" charset="0"/>
                <a:cs typeface="Times New Roman" pitchFamily="18" charset="0"/>
              </a:rPr>
              <a:t>*</a:t>
            </a:r>
            <a:r>
              <a:rPr lang="tr-TR" sz="2700" b="1" dirty="0">
                <a:solidFill>
                  <a:schemeClr val="tx1">
                    <a:lumMod val="75000"/>
                    <a:lumOff val="25000"/>
                  </a:schemeClr>
                </a:solidFill>
                <a:latin typeface="Times New Roman" pitchFamily="18" charset="0"/>
                <a:cs typeface="Times New Roman" pitchFamily="18" charset="0"/>
              </a:rPr>
              <a:t> Yürürlükteki mevzuata uyum,</a:t>
            </a:r>
          </a:p>
          <a:p>
            <a:pPr marL="0" lvl="0" indent="0" algn="just">
              <a:buNone/>
            </a:pPr>
            <a:r>
              <a:rPr lang="tr-TR" sz="2700" b="1" dirty="0">
                <a:solidFill>
                  <a:schemeClr val="tx2">
                    <a:lumMod val="75000"/>
                  </a:schemeClr>
                </a:solidFill>
                <a:latin typeface="Times New Roman" pitchFamily="18" charset="0"/>
                <a:cs typeface="Times New Roman" pitchFamily="18" charset="0"/>
              </a:rPr>
              <a:t>*</a:t>
            </a:r>
            <a:r>
              <a:rPr lang="tr-TR" sz="2700" b="1" dirty="0">
                <a:solidFill>
                  <a:schemeClr val="tx1">
                    <a:lumMod val="75000"/>
                    <a:lumOff val="25000"/>
                  </a:schemeClr>
                </a:solidFill>
                <a:latin typeface="Times New Roman" pitchFamily="18" charset="0"/>
                <a:cs typeface="Times New Roman" pitchFamily="18" charset="0"/>
              </a:rPr>
              <a:t>  Varlıkların korunması</a:t>
            </a:r>
          </a:p>
          <a:p>
            <a:pPr marL="0" indent="0" algn="just">
              <a:buNone/>
            </a:pPr>
            <a:r>
              <a:rPr lang="tr-TR" sz="2700" b="1" dirty="0">
                <a:solidFill>
                  <a:schemeClr val="tx1">
                    <a:lumMod val="75000"/>
                    <a:lumOff val="25000"/>
                  </a:schemeClr>
                </a:solidFill>
                <a:latin typeface="Times New Roman" pitchFamily="18" charset="0"/>
                <a:cs typeface="Times New Roman" pitchFamily="18" charset="0"/>
              </a:rPr>
              <a:t>amaçları için makul güvence sağlamak üzere bir kurumun yönetimi ve personeli tarafından hayata geçirilen, tüm faaliyetleri kapsayan, devamlılık esasına dayanan bir süreçtir.</a:t>
            </a:r>
          </a:p>
          <a:p>
            <a:endParaRPr lang="tr-TR" altLang="tr-TR" sz="2700" dirty="0" smtClean="0">
              <a:solidFill>
                <a:schemeClr val="tx1">
                  <a:lumMod val="75000"/>
                  <a:lumOff val="25000"/>
                </a:schemeClr>
              </a:solidFill>
            </a:endParaRPr>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0627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p:txBody>
          <a:bodyPr/>
          <a:lstStyle/>
          <a:p>
            <a:pPr algn="l"/>
            <a:r>
              <a:rPr lang="tr-TR" sz="3200" b="1" dirty="0">
                <a:solidFill>
                  <a:schemeClr val="tx2">
                    <a:lumMod val="75000"/>
                  </a:schemeClr>
                </a:solidFill>
                <a:latin typeface="Times New Roman" pitchFamily="18" charset="0"/>
                <a:cs typeface="Times New Roman" pitchFamily="18" charset="0"/>
              </a:rPr>
              <a:t>5018 sayılı Kamu Mali Yönetimi ve Kontrol Kanunun 55. maddesinde</a:t>
            </a:r>
            <a:r>
              <a:rPr lang="tr-TR" sz="3200" dirty="0">
                <a:solidFill>
                  <a:schemeClr val="tx2">
                    <a:lumMod val="75000"/>
                  </a:schemeClr>
                </a:solidFill>
                <a:latin typeface="Times New Roman" pitchFamily="18" charset="0"/>
                <a:cs typeface="Times New Roman" pitchFamily="18" charset="0"/>
              </a:rPr>
              <a:t> </a:t>
            </a:r>
            <a:r>
              <a:rPr lang="tr-TR" sz="3200" b="1" dirty="0">
                <a:solidFill>
                  <a:schemeClr val="tx2">
                    <a:lumMod val="75000"/>
                  </a:schemeClr>
                </a:solidFill>
                <a:latin typeface="Times New Roman" pitchFamily="18" charset="0"/>
                <a:cs typeface="Times New Roman" pitchFamily="18" charset="0"/>
              </a:rPr>
              <a:t>ise İç Kontrol </a:t>
            </a:r>
            <a:r>
              <a:rPr lang="tr-TR" sz="3200" dirty="0">
                <a:solidFill>
                  <a:schemeClr val="tx2">
                    <a:lumMod val="75000"/>
                  </a:schemeClr>
                </a:solidFill>
                <a:latin typeface="Times New Roman" pitchFamily="18" charset="0"/>
                <a:cs typeface="Times New Roman" pitchFamily="18" charset="0"/>
              </a:rPr>
              <a:t>;</a:t>
            </a:r>
            <a:endParaRPr lang="tr-TR" altLang="tr-TR" sz="3200" dirty="0" smtClean="0">
              <a:solidFill>
                <a:schemeClr val="tx2">
                  <a:lumMod val="75000"/>
                </a:schemeClr>
              </a:solidFill>
            </a:endParaRPr>
          </a:p>
        </p:txBody>
      </p:sp>
      <p:sp>
        <p:nvSpPr>
          <p:cNvPr id="4099" name="İçerik Yer Tutucusu 2"/>
          <p:cNvSpPr>
            <a:spLocks noGrp="1"/>
          </p:cNvSpPr>
          <p:nvPr>
            <p:ph idx="1"/>
          </p:nvPr>
        </p:nvSpPr>
        <p:spPr>
          <a:xfrm>
            <a:off x="457200" y="1600200"/>
            <a:ext cx="8229600" cy="3484984"/>
          </a:xfrm>
        </p:spPr>
        <p:txBody>
          <a:bodyPr/>
          <a:lstStyle/>
          <a:p>
            <a:pPr algn="just"/>
            <a:r>
              <a:rPr lang="tr-TR" sz="2400" b="1" dirty="0">
                <a:solidFill>
                  <a:schemeClr val="tx1">
                    <a:lumMod val="75000"/>
                    <a:lumOff val="25000"/>
                  </a:schemeClr>
                </a:solidFill>
                <a:latin typeface="Times New Roman" pitchFamily="18" charset="0"/>
                <a:cs typeface="Times New Roman" pitchFamily="18" charset="0"/>
              </a:rPr>
              <a:t>İdarenin amaçlarına, belirlenmiş politikalara ve mevzuata uygun olarak faaliyetlerin etkili, ekonomik ve verimli bir şekilde yürütülmesini, varlık ve kaynakların korunmasını, muhasebe kayıtlarının doğru ve tam olarak tutulmasını, mali bilgi ve yönetim bilgisinin zamanında ve güvenilir olarak üretilmesini sağlamak üzere idare tarafından oluşturulan organizasyon, yöntem ve süreçle iç denetimi kapsayan mali ve diğer kontroller bütünü olarak  tanımlanmıştır</a:t>
            </a:r>
            <a:r>
              <a:rPr lang="tr-TR" sz="2400" dirty="0">
                <a:solidFill>
                  <a:schemeClr val="tx1">
                    <a:lumMod val="75000"/>
                    <a:lumOff val="25000"/>
                  </a:schemeClr>
                </a:solidFill>
                <a:latin typeface="Times New Roman" pitchFamily="18" charset="0"/>
                <a:cs typeface="Times New Roman" pitchFamily="18" charset="0"/>
              </a:rPr>
              <a:t>.</a:t>
            </a:r>
          </a:p>
          <a:p>
            <a:endParaRPr lang="tr-TR" altLang="tr-TR" sz="2400" dirty="0" smtClean="0">
              <a:solidFill>
                <a:schemeClr val="tx1">
                  <a:lumMod val="75000"/>
                  <a:lumOff val="25000"/>
                </a:schemeClr>
              </a:solidFill>
            </a:endParaRPr>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4 Dikdörtgen"/>
          <p:cNvSpPr/>
          <p:nvPr/>
        </p:nvSpPr>
        <p:spPr>
          <a:xfrm>
            <a:off x="1043608" y="5086925"/>
            <a:ext cx="7056784" cy="646331"/>
          </a:xfrm>
          <a:prstGeom prst="rect">
            <a:avLst/>
          </a:prstGeom>
          <a:solidFill>
            <a:schemeClr val="bg1">
              <a:lumMod val="75000"/>
            </a:schemeClr>
          </a:solidFill>
        </p:spPr>
        <p:txBody>
          <a:bodyPr wrap="square">
            <a:spAutoFit/>
          </a:bodyPr>
          <a:lstStyle/>
          <a:p>
            <a:pPr algn="ctr">
              <a:lnSpc>
                <a:spcPct val="90000"/>
              </a:lnSpc>
            </a:pPr>
            <a:r>
              <a:rPr lang="tr-TR" sz="2000" b="1" dirty="0" smtClean="0">
                <a:solidFill>
                  <a:schemeClr val="tx2">
                    <a:lumMod val="75000"/>
                  </a:schemeClr>
                </a:solidFill>
                <a:latin typeface="Times New Roman" pitchFamily="18" charset="0"/>
                <a:cs typeface="Times New Roman" pitchFamily="18" charset="0"/>
              </a:rPr>
              <a:t>KURUMUN MALİ VE MALİ OLMAYAN </a:t>
            </a:r>
          </a:p>
          <a:p>
            <a:pPr algn="ctr">
              <a:lnSpc>
                <a:spcPct val="90000"/>
              </a:lnSpc>
            </a:pPr>
            <a:r>
              <a:rPr lang="tr-TR" sz="2000" b="1" dirty="0" smtClean="0">
                <a:solidFill>
                  <a:schemeClr val="tx2">
                    <a:lumMod val="75000"/>
                  </a:schemeClr>
                </a:solidFill>
                <a:latin typeface="Times New Roman" pitchFamily="18" charset="0"/>
                <a:cs typeface="Times New Roman" pitchFamily="18" charset="0"/>
              </a:rPr>
              <a:t>TÜM İŞLEMLERİNİ KAPSAR</a:t>
            </a:r>
          </a:p>
        </p:txBody>
      </p:sp>
    </p:spTree>
    <p:extLst>
      <p:ext uri="{BB962C8B-B14F-4D97-AF65-F5344CB8AC3E}">
        <p14:creationId xmlns:p14="http://schemas.microsoft.com/office/powerpoint/2010/main" val="649364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p:txBody>
          <a:bodyPr/>
          <a:lstStyle/>
          <a:p>
            <a:r>
              <a:rPr lang="tr-TR" b="1" dirty="0">
                <a:solidFill>
                  <a:schemeClr val="tx2">
                    <a:lumMod val="75000"/>
                  </a:schemeClr>
                </a:solidFill>
              </a:rPr>
              <a:t>İÇ KONTROLÜN ÖZELLİKLERİ NELERDİR?</a:t>
            </a:r>
            <a:endParaRPr lang="tr-TR" altLang="tr-TR" dirty="0" smtClean="0">
              <a:solidFill>
                <a:schemeClr val="tx2">
                  <a:lumMod val="75000"/>
                </a:schemeClr>
              </a:solidFill>
            </a:endParaRPr>
          </a:p>
        </p:txBody>
      </p:sp>
      <p:sp>
        <p:nvSpPr>
          <p:cNvPr id="4099" name="İçerik Yer Tutucusu 2"/>
          <p:cNvSpPr>
            <a:spLocks noGrp="1"/>
          </p:cNvSpPr>
          <p:nvPr>
            <p:ph idx="1"/>
          </p:nvPr>
        </p:nvSpPr>
        <p:spPr>
          <a:xfrm>
            <a:off x="457200" y="1484784"/>
            <a:ext cx="8229600" cy="3773488"/>
          </a:xfrm>
        </p:spPr>
        <p:txBody>
          <a:bodyPr/>
          <a:lstStyle/>
          <a:p>
            <a:pPr algn="just"/>
            <a:r>
              <a:rPr lang="tr-TR" sz="2600" b="1" dirty="0" smtClean="0">
                <a:solidFill>
                  <a:schemeClr val="tx1">
                    <a:lumMod val="65000"/>
                    <a:lumOff val="35000"/>
                  </a:schemeClr>
                </a:solidFill>
              </a:rPr>
              <a:t>İç </a:t>
            </a:r>
            <a:r>
              <a:rPr lang="tr-TR" sz="2600" b="1" dirty="0">
                <a:solidFill>
                  <a:schemeClr val="tx1">
                    <a:lumMod val="65000"/>
                    <a:lumOff val="35000"/>
                  </a:schemeClr>
                </a:solidFill>
              </a:rPr>
              <a:t>kontrol, yönetim sorumluluğu çerçevesinde sürekli ve sistematik bir şekil de yürütülür,</a:t>
            </a:r>
          </a:p>
          <a:p>
            <a:pPr algn="just"/>
            <a:r>
              <a:rPr lang="tr-TR" sz="2600" b="1" dirty="0" smtClean="0">
                <a:solidFill>
                  <a:schemeClr val="tx1">
                    <a:lumMod val="65000"/>
                    <a:lumOff val="35000"/>
                  </a:schemeClr>
                </a:solidFill>
              </a:rPr>
              <a:t>İç </a:t>
            </a:r>
            <a:r>
              <a:rPr lang="tr-TR" sz="2600" b="1" dirty="0">
                <a:solidFill>
                  <a:schemeClr val="tx1">
                    <a:lumMod val="65000"/>
                    <a:lumOff val="35000"/>
                  </a:schemeClr>
                </a:solidFill>
              </a:rPr>
              <a:t>kontrol bir yönetim aracıdır,</a:t>
            </a:r>
          </a:p>
          <a:p>
            <a:pPr algn="just"/>
            <a:r>
              <a:rPr lang="tr-TR" sz="2600" b="1" dirty="0" smtClean="0">
                <a:solidFill>
                  <a:schemeClr val="tx1">
                    <a:lumMod val="65000"/>
                    <a:lumOff val="35000"/>
                  </a:schemeClr>
                </a:solidFill>
              </a:rPr>
              <a:t>İç </a:t>
            </a:r>
            <a:r>
              <a:rPr lang="tr-TR" sz="2600" b="1" dirty="0">
                <a:solidFill>
                  <a:schemeClr val="tx1">
                    <a:lumMod val="65000"/>
                    <a:lumOff val="35000"/>
                  </a:schemeClr>
                </a:solidFill>
              </a:rPr>
              <a:t>kontrol risk esasına dayalıdır,</a:t>
            </a:r>
          </a:p>
          <a:p>
            <a:pPr algn="just"/>
            <a:r>
              <a:rPr lang="tr-TR" sz="2600" b="1" dirty="0" smtClean="0">
                <a:solidFill>
                  <a:schemeClr val="tx1">
                    <a:lumMod val="65000"/>
                    <a:lumOff val="35000"/>
                  </a:schemeClr>
                </a:solidFill>
              </a:rPr>
              <a:t>İç </a:t>
            </a:r>
            <a:r>
              <a:rPr lang="tr-TR" sz="2600" b="1" dirty="0">
                <a:solidFill>
                  <a:schemeClr val="tx1">
                    <a:lumMod val="65000"/>
                    <a:lumOff val="35000"/>
                  </a:schemeClr>
                </a:solidFill>
              </a:rPr>
              <a:t>kontrol idarenin bütün görevlilerini kapsar,</a:t>
            </a:r>
          </a:p>
          <a:p>
            <a:pPr algn="just"/>
            <a:r>
              <a:rPr lang="tr-TR" sz="2600" b="1" dirty="0" smtClean="0">
                <a:solidFill>
                  <a:schemeClr val="tx1">
                    <a:lumMod val="65000"/>
                    <a:lumOff val="35000"/>
                  </a:schemeClr>
                </a:solidFill>
              </a:rPr>
              <a:t>İç </a:t>
            </a:r>
            <a:r>
              <a:rPr lang="tr-TR" sz="2600" b="1" dirty="0">
                <a:solidFill>
                  <a:schemeClr val="tx1">
                    <a:lumMod val="65000"/>
                    <a:lumOff val="35000"/>
                  </a:schemeClr>
                </a:solidFill>
              </a:rPr>
              <a:t>kontrol mali alanla sınırlı olmayıp, mali ve mali olmayan kontroller bütünüdür,</a:t>
            </a:r>
          </a:p>
          <a:p>
            <a:pPr algn="just"/>
            <a:r>
              <a:rPr lang="tr-TR" sz="2600" b="1" dirty="0" smtClean="0">
                <a:solidFill>
                  <a:schemeClr val="tx2">
                    <a:lumMod val="75000"/>
                  </a:schemeClr>
                </a:solidFill>
              </a:rPr>
              <a:t> </a:t>
            </a:r>
            <a:r>
              <a:rPr lang="tr-TR" sz="2600" b="1" dirty="0">
                <a:solidFill>
                  <a:schemeClr val="tx1">
                    <a:lumMod val="65000"/>
                    <a:lumOff val="35000"/>
                  </a:schemeClr>
                </a:solidFill>
              </a:rPr>
              <a:t>İç kontrol sistemi her yıl değerlendirmeye tabi tutulur,</a:t>
            </a:r>
          </a:p>
          <a:p>
            <a:pPr algn="just"/>
            <a:r>
              <a:rPr lang="tr-TR" sz="2600" b="1" dirty="0" smtClean="0">
                <a:solidFill>
                  <a:schemeClr val="tx1">
                    <a:lumMod val="65000"/>
                    <a:lumOff val="35000"/>
                  </a:schemeClr>
                </a:solidFill>
              </a:rPr>
              <a:t> </a:t>
            </a:r>
            <a:r>
              <a:rPr lang="tr-TR" sz="2600" b="1" dirty="0">
                <a:solidFill>
                  <a:schemeClr val="tx1">
                    <a:lumMod val="65000"/>
                    <a:lumOff val="35000"/>
                  </a:schemeClr>
                </a:solidFill>
              </a:rPr>
              <a:t>İç kontrol düzenleme ve uygulamalarında iyi mali yönetim ilkeleri esas alınır. </a:t>
            </a:r>
          </a:p>
          <a:p>
            <a:endParaRPr lang="tr-TR" altLang="tr-TR" sz="2600" dirty="0" smtClean="0">
              <a:solidFill>
                <a:schemeClr val="tx1">
                  <a:lumMod val="65000"/>
                  <a:lumOff val="35000"/>
                </a:schemeClr>
              </a:solidFill>
            </a:endParaRPr>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36297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a:xfrm>
            <a:off x="457200" y="116632"/>
            <a:ext cx="8229600" cy="1143000"/>
          </a:xfrm>
        </p:spPr>
        <p:txBody>
          <a:bodyPr/>
          <a:lstStyle/>
          <a:p>
            <a:pPr lvl="0" rtl="1">
              <a:lnSpc>
                <a:spcPct val="90000"/>
              </a:lnSpc>
              <a:spcAft>
                <a:spcPct val="35000"/>
              </a:spcAft>
            </a:pPr>
            <a:r>
              <a:rPr lang="tr-TR" sz="3200" b="1" dirty="0">
                <a:solidFill>
                  <a:schemeClr val="tx2">
                    <a:lumMod val="75000"/>
                  </a:schemeClr>
                </a:solidFill>
              </a:rPr>
              <a:t>İÇ KONTROLLE İLGİLİ YANILGILAR NELERDİR?</a:t>
            </a:r>
            <a:endParaRPr lang="tr-TR" sz="3200" b="1" dirty="0">
              <a:solidFill>
                <a:schemeClr val="tx2">
                  <a:lumMod val="75000"/>
                </a:schemeClr>
              </a:solidFill>
            </a:endParaRPr>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9" name="5 Diyagram"/>
          <p:cNvGraphicFramePr>
            <a:graphicFrameLocks noGrp="1"/>
          </p:cNvGraphicFramePr>
          <p:nvPr>
            <p:ph idx="1"/>
            <p:extLst>
              <p:ext uri="{D42A27DB-BD31-4B8C-83A1-F6EECF244321}">
                <p14:modId xmlns:p14="http://schemas.microsoft.com/office/powerpoint/2010/main" val="86245868"/>
              </p:ext>
            </p:extLst>
          </p:nvPr>
        </p:nvGraphicFramePr>
        <p:xfrm>
          <a:off x="457200" y="1052736"/>
          <a:ext cx="8229600" cy="475252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8147314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0" name="4 Diyagram"/>
          <p:cNvGraphicFramePr>
            <a:graphicFrameLocks noGrp="1"/>
          </p:cNvGraphicFramePr>
          <p:nvPr>
            <p:ph idx="1"/>
            <p:extLst>
              <p:ext uri="{D42A27DB-BD31-4B8C-83A1-F6EECF244321}">
                <p14:modId xmlns:p14="http://schemas.microsoft.com/office/powerpoint/2010/main" val="1999147921"/>
              </p:ext>
            </p:extLst>
          </p:nvPr>
        </p:nvGraphicFramePr>
        <p:xfrm>
          <a:off x="534452" y="1678185"/>
          <a:ext cx="8095819" cy="45365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nvGrpSpPr>
          <p:cNvPr id="11" name="Grup 10"/>
          <p:cNvGrpSpPr/>
          <p:nvPr/>
        </p:nvGrpSpPr>
        <p:grpSpPr>
          <a:xfrm>
            <a:off x="477910" y="332656"/>
            <a:ext cx="8208889" cy="648072"/>
            <a:chOff x="0" y="3250353"/>
            <a:chExt cx="8229600" cy="212274"/>
          </a:xfrm>
        </p:grpSpPr>
        <p:sp>
          <p:nvSpPr>
            <p:cNvPr id="15" name="Yuvarlatılmış Dikdörtgen 14"/>
            <p:cNvSpPr/>
            <p:nvPr/>
          </p:nvSpPr>
          <p:spPr>
            <a:xfrm>
              <a:off x="0" y="3250353"/>
              <a:ext cx="8229600" cy="212274"/>
            </a:xfrm>
            <a:prstGeom prst="round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16" name="Yuvarlatılmış Dikdörtgen 4"/>
            <p:cNvSpPr/>
            <p:nvPr/>
          </p:nvSpPr>
          <p:spPr>
            <a:xfrm>
              <a:off x="10362" y="3260715"/>
              <a:ext cx="8208876" cy="19155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tr-TR" sz="1400" b="1" kern="1200" dirty="0" smtClean="0"/>
                <a:t>Yanılgı:</a:t>
              </a:r>
              <a:r>
                <a:rPr lang="tr-TR" sz="1400" kern="1200" dirty="0" smtClean="0"/>
                <a:t> İç Kontrol sadece mali iş ve işlemleri kapsar.</a:t>
              </a:r>
              <a:endParaRPr lang="tr-TR" sz="1400" kern="1200" dirty="0"/>
            </a:p>
          </p:txBody>
        </p:sp>
      </p:grpSp>
      <p:grpSp>
        <p:nvGrpSpPr>
          <p:cNvPr id="12" name="Grup 11"/>
          <p:cNvGrpSpPr/>
          <p:nvPr/>
        </p:nvGrpSpPr>
        <p:grpSpPr>
          <a:xfrm>
            <a:off x="467562" y="980728"/>
            <a:ext cx="8229600" cy="633420"/>
            <a:chOff x="0" y="3462628"/>
            <a:chExt cx="8229600" cy="633420"/>
          </a:xfrm>
        </p:grpSpPr>
        <p:sp>
          <p:nvSpPr>
            <p:cNvPr id="13" name="Dikdörtgen 12"/>
            <p:cNvSpPr/>
            <p:nvPr/>
          </p:nvSpPr>
          <p:spPr>
            <a:xfrm>
              <a:off x="0" y="3462628"/>
              <a:ext cx="8229600" cy="633420"/>
            </a:xfrm>
            <a:prstGeom prst="rect">
              <a:avLst/>
            </a:prstGeom>
          </p:spPr>
          <p:style>
            <a:lnRef idx="0">
              <a:schemeClr val="dk1">
                <a:alpha val="0"/>
                <a:hueOff val="0"/>
                <a:satOff val="0"/>
                <a:lumOff val="0"/>
                <a:alphaOff val="0"/>
              </a:schemeClr>
            </a:lnRef>
            <a:fillRef idx="0">
              <a:schemeClr val="lt2">
                <a:alpha val="0"/>
                <a:hueOff val="0"/>
                <a:satOff val="0"/>
                <a:lumOff val="0"/>
                <a:alphaOff val="0"/>
              </a:schemeClr>
            </a:fillRef>
            <a:effectRef idx="0">
              <a:schemeClr val="lt2">
                <a:alpha val="0"/>
                <a:hueOff val="0"/>
                <a:satOff val="0"/>
                <a:lumOff val="0"/>
                <a:alphaOff val="0"/>
              </a:schemeClr>
            </a:effectRef>
            <a:fontRef idx="minor">
              <a:schemeClr val="tx1">
                <a:hueOff val="0"/>
                <a:satOff val="0"/>
                <a:lumOff val="0"/>
                <a:alphaOff val="0"/>
              </a:schemeClr>
            </a:fontRef>
          </p:style>
        </p:sp>
        <p:sp>
          <p:nvSpPr>
            <p:cNvPr id="14" name="Dikdörtgen 13"/>
            <p:cNvSpPr/>
            <p:nvPr/>
          </p:nvSpPr>
          <p:spPr>
            <a:xfrm>
              <a:off x="0" y="3462628"/>
              <a:ext cx="8229600" cy="63342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61290" tIns="17780" rIns="99568" bIns="17780" numCol="1" spcCol="1270" anchor="t" anchorCtr="0">
              <a:noAutofit/>
            </a:bodyPr>
            <a:lstStyle/>
            <a:p>
              <a:pPr marL="114300" lvl="1" indent="-114300" algn="l" defTabSz="622300">
                <a:lnSpc>
                  <a:spcPct val="90000"/>
                </a:lnSpc>
                <a:spcBef>
                  <a:spcPct val="0"/>
                </a:spcBef>
                <a:spcAft>
                  <a:spcPct val="20000"/>
                </a:spcAft>
                <a:buChar char="••"/>
              </a:pPr>
              <a:r>
                <a:rPr lang="tr-TR" sz="1600" b="1" kern="1200" dirty="0" smtClean="0">
                  <a:solidFill>
                    <a:schemeClr val="tx1">
                      <a:lumMod val="75000"/>
                      <a:lumOff val="25000"/>
                    </a:schemeClr>
                  </a:solidFill>
                </a:rPr>
                <a:t>Doğrusu; </a:t>
              </a:r>
              <a:r>
                <a:rPr lang="tr-TR" sz="1600" kern="1200" dirty="0" smtClean="0">
                  <a:solidFill>
                    <a:schemeClr val="tx1">
                      <a:lumMod val="75000"/>
                      <a:lumOff val="25000"/>
                    </a:schemeClr>
                  </a:solidFill>
                </a:rPr>
                <a:t>İç kontrol, sadece mali işlemleri kapsamamakta; idarenin stratejik amaçlarından, faaliyet ve süreçlerine kadar, hedeflerine ulaşmasını ve kaynak kullanımını etkileyen her şey iç kontrolün konusunu oluşturmaktadır.</a:t>
              </a:r>
              <a:endParaRPr lang="tr-TR" sz="1600" kern="1200" dirty="0">
                <a:solidFill>
                  <a:schemeClr val="tx1">
                    <a:lumMod val="75000"/>
                    <a:lumOff val="25000"/>
                  </a:schemeClr>
                </a:solidFill>
              </a:endParaRPr>
            </a:p>
          </p:txBody>
        </p:sp>
      </p:grpSp>
    </p:spTree>
    <p:extLst>
      <p:ext uri="{BB962C8B-B14F-4D97-AF65-F5344CB8AC3E}">
        <p14:creationId xmlns:p14="http://schemas.microsoft.com/office/powerpoint/2010/main" val="3914330924"/>
      </p:ext>
    </p:extLst>
  </p:cSld>
  <p:clrMapOvr>
    <a:masterClrMapping/>
  </p:clrMapOvr>
  <p:timing>
    <p:tnLst>
      <p:par>
        <p:cTn id="1" dur="indefinite" restart="never" nodeType="tmRoot"/>
      </p:par>
    </p:tnLst>
  </p:timing>
</p:sld>
</file>

<file path=ppt/theme/theme1.xml><?xml version="1.0" encoding="utf-8"?>
<a:theme xmlns:a="http://schemas.openxmlformats.org/drawingml/2006/main" name="sunum_01">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sunum_01</Template>
  <TotalTime>162</TotalTime>
  <Words>2467</Words>
  <Application>Microsoft Office PowerPoint</Application>
  <PresentationFormat>Ekran Gösterisi (4:3)</PresentationFormat>
  <Paragraphs>219</Paragraphs>
  <Slides>36</Slides>
  <Notes>2</Notes>
  <HiddenSlides>0</HiddenSlides>
  <MMClips>0</MMClips>
  <ScaleCrop>false</ScaleCrop>
  <HeadingPairs>
    <vt:vector size="4" baseType="variant">
      <vt:variant>
        <vt:lpstr>Tema</vt:lpstr>
      </vt:variant>
      <vt:variant>
        <vt:i4>1</vt:i4>
      </vt:variant>
      <vt:variant>
        <vt:lpstr>Slayt Başlıkları</vt:lpstr>
      </vt:variant>
      <vt:variant>
        <vt:i4>36</vt:i4>
      </vt:variant>
    </vt:vector>
  </HeadingPairs>
  <TitlesOfParts>
    <vt:vector size="37" baseType="lpstr">
      <vt:lpstr>sunum_01</vt:lpstr>
      <vt:lpstr>PowerPoint Sunusu</vt:lpstr>
      <vt:lpstr>SUNUM PLANI</vt:lpstr>
      <vt:lpstr>NEDEN İÇ KONTROL?</vt:lpstr>
      <vt:lpstr>PowerPoint Sunusu</vt:lpstr>
      <vt:lpstr>İÇ KONTROL NEDİR?</vt:lpstr>
      <vt:lpstr>5018 sayılı Kamu Mali Yönetimi ve Kontrol Kanunun 55. maddesinde ise İç Kontrol ;</vt:lpstr>
      <vt:lpstr>İÇ KONTROLÜN ÖZELLİKLERİ NELERDİR?</vt:lpstr>
      <vt:lpstr>İÇ KONTROLLE İLGİLİ YANILGILAR NELERDİR?</vt:lpstr>
      <vt:lpstr>PowerPoint Sunusu</vt:lpstr>
      <vt:lpstr>İÇ KONTROL DÜZENLEMELERİ</vt:lpstr>
      <vt:lpstr>PowerPoint Sunusu</vt:lpstr>
      <vt:lpstr>KAMU İÇ KONTROL STANDARTLARI NEDİR? NE İŞE YARAR?</vt:lpstr>
      <vt:lpstr>1. Kontrol Ortamı Standartları:</vt:lpstr>
      <vt:lpstr>1. Kontrol Ortamı Standartları:</vt:lpstr>
      <vt:lpstr>Kontrol Ortamı Standartları Kapsamında Üniversitemizde;</vt:lpstr>
      <vt:lpstr>2. Risk Değerlendirme Standartları:</vt:lpstr>
      <vt:lpstr>2. Risk Değerlendirme Standartları:</vt:lpstr>
      <vt:lpstr>Risk Değerlendirme Standartları kapsamında Üniversitemizde; </vt:lpstr>
      <vt:lpstr>3. Kontrol Faaliyetleri Standartları:</vt:lpstr>
      <vt:lpstr>3. Kontrol Faaliyetleri Standartları:</vt:lpstr>
      <vt:lpstr>Kontrol Faaliyetleri Standartları kapsamında Üniversitemizde; </vt:lpstr>
      <vt:lpstr>4. Bilgi ve İletişim Standartları: </vt:lpstr>
      <vt:lpstr>4. Bilgi ve İletişim Standartları:</vt:lpstr>
      <vt:lpstr>Bilgi ve İletişim Standartları kapsamında Üniversitemizde; </vt:lpstr>
      <vt:lpstr>5. İzleme Standartları:</vt:lpstr>
      <vt:lpstr>İzleme Standartları kapsamında Üniversitemizde;  </vt:lpstr>
      <vt:lpstr>İÇ KONTROL NEDEN ÖNEMLİDİR?</vt:lpstr>
      <vt:lpstr>İÇ KONTROL SİSTEMİNDEKİ GÖREVLİLER  VE SORUMLULUKLARI</vt:lpstr>
      <vt:lpstr>PowerPoint Sunusu</vt:lpstr>
      <vt:lpstr>PowerPoint Sunusu</vt:lpstr>
      <vt:lpstr>PowerPoint Sunusu</vt:lpstr>
      <vt:lpstr>PowerPoint Sunusu</vt:lpstr>
      <vt:lpstr>PowerPoint Sunusu</vt:lpstr>
      <vt:lpstr>GÖREVLER  AYRILIĞI İLKESİ</vt:lpstr>
      <vt:lpstr>Rektörlük Oluru ile Riskli Alanlar Dikkate Alınarak 2015 Yılında Ön Mali Kontrole Tabi Tutulacak Mali Karar ve İşlemler</vt:lpstr>
      <vt:lpstr>PowerPoint Sunusu</vt:lpstr>
    </vt:vector>
  </TitlesOfParts>
  <Company>SAKARYA UNIVERSITESI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Sau</dc:creator>
  <cp:lastModifiedBy>Sau</cp:lastModifiedBy>
  <cp:revision>12</cp:revision>
  <dcterms:created xsi:type="dcterms:W3CDTF">2016-03-25T13:23:07Z</dcterms:created>
  <dcterms:modified xsi:type="dcterms:W3CDTF">2016-03-28T08:16:46Z</dcterms:modified>
</cp:coreProperties>
</file>